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8"/>
  </p:notesMasterIdLst>
  <p:sldIdLst>
    <p:sldId id="256" r:id="rId2"/>
    <p:sldId id="258" r:id="rId3"/>
    <p:sldId id="257" r:id="rId4"/>
    <p:sldId id="259" r:id="rId5"/>
    <p:sldId id="270" r:id="rId6"/>
    <p:sldId id="269" r:id="rId7"/>
    <p:sldId id="268" r:id="rId8"/>
    <p:sldId id="267" r:id="rId9"/>
    <p:sldId id="266" r:id="rId10"/>
    <p:sldId id="265" r:id="rId11"/>
    <p:sldId id="264" r:id="rId12"/>
    <p:sldId id="263" r:id="rId13"/>
    <p:sldId id="262" r:id="rId14"/>
    <p:sldId id="261" r:id="rId15"/>
    <p:sldId id="260" r:id="rId16"/>
    <p:sldId id="271"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2017" autoAdjust="0"/>
    <p:restoredTop sz="80800" autoAdjust="0"/>
  </p:normalViewPr>
  <p:slideViewPr>
    <p:cSldViewPr>
      <p:cViewPr>
        <p:scale>
          <a:sx n="75" d="100"/>
          <a:sy n="75" d="100"/>
        </p:scale>
        <p:origin x="-2664" y="-498"/>
      </p:cViewPr>
      <p:guideLst>
        <p:guide orient="horz" pos="2160"/>
        <p:guide pos="2880"/>
      </p:guideLst>
    </p:cSldViewPr>
  </p:slideViewPr>
  <p:notesTextViewPr>
    <p:cViewPr>
      <p:scale>
        <a:sx n="150" d="100"/>
        <a:sy n="15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7133AA1-861C-4818-9AE0-9777E367FA56}" type="datetimeFigureOut">
              <a:rPr lang="en-US" smtClean="0"/>
              <a:t>3/11/2013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14521D2-BA81-4962-B241-178BF6311BDC}" type="slidenum">
              <a:rPr lang="en-US" smtClean="0"/>
              <a:t>‹#›</a:t>
            </a:fld>
            <a:endParaRPr lang="en-US"/>
          </a:p>
        </p:txBody>
      </p:sp>
    </p:spTree>
    <p:extLst>
      <p:ext uri="{BB962C8B-B14F-4D97-AF65-F5344CB8AC3E}">
        <p14:creationId xmlns:p14="http://schemas.microsoft.com/office/powerpoint/2010/main" val="38428190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4521D2-BA81-4962-B241-178BF6311BDC}" type="slidenum">
              <a:rPr lang="en-US" smtClean="0"/>
              <a:t>2</a:t>
            </a:fld>
            <a:endParaRPr lang="en-US" dirty="0"/>
          </a:p>
        </p:txBody>
      </p:sp>
    </p:spTree>
    <p:extLst>
      <p:ext uri="{BB962C8B-B14F-4D97-AF65-F5344CB8AC3E}">
        <p14:creationId xmlns:p14="http://schemas.microsoft.com/office/powerpoint/2010/main" val="26987233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       People with sickle cell anemia who suffer strokes or infections, who are pregnant, or who must undergo surgery may be treated with blood transfusions. A patient will be replaced with normal blood that has been taken from a donor. Sickle cell anemia can be cured by a bone marrow transplant, which replaces the defective red blood cells with healthy cells from a donor. This process is much dynamic as it</a:t>
            </a:r>
            <a:r>
              <a:rPr lang="en-US" baseline="0" dirty="0" smtClean="0">
                <a:effectLst/>
              </a:rPr>
              <a:t> will create new blood cells in the patients bone marrow.</a:t>
            </a:r>
            <a:r>
              <a:rPr lang="en-US" dirty="0" smtClean="0">
                <a:effectLst/>
              </a:rPr>
              <a:t>(</a:t>
            </a:r>
            <a:r>
              <a:rPr lang="en-US" dirty="0" err="1" smtClean="0">
                <a:effectLst/>
              </a:rPr>
              <a:t>Darity</a:t>
            </a:r>
            <a:r>
              <a:rPr lang="en-US" dirty="0" smtClean="0">
                <a:effectLst/>
              </a:rPr>
              <a:t>, Roberson, and Reed 97)</a:t>
            </a:r>
            <a:endParaRPr lang="en-US" dirty="0"/>
          </a:p>
        </p:txBody>
      </p:sp>
      <p:sp>
        <p:nvSpPr>
          <p:cNvPr id="4" name="Slide Number Placeholder 3"/>
          <p:cNvSpPr>
            <a:spLocks noGrp="1"/>
          </p:cNvSpPr>
          <p:nvPr>
            <p:ph type="sldNum" sz="quarter" idx="10"/>
          </p:nvPr>
        </p:nvSpPr>
        <p:spPr/>
        <p:txBody>
          <a:bodyPr/>
          <a:lstStyle/>
          <a:p>
            <a:fld id="{914521D2-BA81-4962-B241-178BF6311BDC}" type="slidenum">
              <a:rPr lang="en-US" smtClean="0"/>
              <a:t>11</a:t>
            </a:fld>
            <a:endParaRPr lang="en-US" dirty="0"/>
          </a:p>
        </p:txBody>
      </p:sp>
    </p:spTree>
    <p:extLst>
      <p:ext uri="{BB962C8B-B14F-4D97-AF65-F5344CB8AC3E}">
        <p14:creationId xmlns:p14="http://schemas.microsoft.com/office/powerpoint/2010/main" val="578649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       Despite the absence of an operative treatment, life expectancy for individuals has improved.</a:t>
            </a:r>
            <a:r>
              <a:rPr lang="en-US" baseline="0" dirty="0" smtClean="0">
                <a:effectLst/>
              </a:rPr>
              <a:t> Early initiation of penicillin have come to relieve the symptoms </a:t>
            </a:r>
            <a:r>
              <a:rPr lang="en-US" dirty="0" smtClean="0">
                <a:effectLst/>
              </a:rPr>
              <a:t>of a painful episode. A recent  study found that half of all patients were</a:t>
            </a:r>
            <a:r>
              <a:rPr lang="en-US" baseline="0" dirty="0" smtClean="0">
                <a:effectLst/>
              </a:rPr>
              <a:t> able to survive to their 40’s. Hydra treatment </a:t>
            </a:r>
            <a:r>
              <a:rPr lang="en-US" dirty="0" smtClean="0">
                <a:effectLst/>
              </a:rPr>
              <a:t>is approved by FDA to treat certain types of leukemia and other cancers. Doctors have been interested in </a:t>
            </a:r>
            <a:r>
              <a:rPr lang="en-US" dirty="0" err="1" smtClean="0">
                <a:effectLst/>
              </a:rPr>
              <a:t>Hydrea</a:t>
            </a:r>
            <a:r>
              <a:rPr lang="en-US" dirty="0" smtClean="0">
                <a:effectLst/>
              </a:rPr>
              <a:t> for the treatment of sickle cell anemia for about 10 years.</a:t>
            </a:r>
            <a:r>
              <a:rPr lang="en-US" baseline="0" dirty="0" smtClean="0">
                <a:effectLst/>
              </a:rPr>
              <a:t> S</a:t>
            </a:r>
            <a:r>
              <a:rPr lang="en-US" dirty="0" smtClean="0">
                <a:effectLst/>
              </a:rPr>
              <a:t>tudies in humans showed that the drug could increase the level of fetal hemoglobin in red blood cells. (</a:t>
            </a:r>
            <a:r>
              <a:rPr lang="en-US" dirty="0" err="1" smtClean="0">
                <a:effectLst/>
              </a:rPr>
              <a:t>Mayfeild</a:t>
            </a:r>
            <a:r>
              <a:rPr lang="en-US" dirty="0" smtClean="0">
                <a:effectLst/>
              </a:rPr>
              <a:t>)</a:t>
            </a:r>
            <a:endParaRPr lang="en-US" baseline="0" dirty="0" smtClean="0">
              <a:effectLst/>
            </a:endParaRPr>
          </a:p>
          <a:p>
            <a:endParaRPr lang="en-US" dirty="0"/>
          </a:p>
        </p:txBody>
      </p:sp>
      <p:sp>
        <p:nvSpPr>
          <p:cNvPr id="4" name="Slide Number Placeholder 3"/>
          <p:cNvSpPr>
            <a:spLocks noGrp="1"/>
          </p:cNvSpPr>
          <p:nvPr>
            <p:ph type="sldNum" sz="quarter" idx="10"/>
          </p:nvPr>
        </p:nvSpPr>
        <p:spPr/>
        <p:txBody>
          <a:bodyPr/>
          <a:lstStyle/>
          <a:p>
            <a:fld id="{914521D2-BA81-4962-B241-178BF6311BDC}" type="slidenum">
              <a:rPr lang="en-US" smtClean="0"/>
              <a:t>12</a:t>
            </a:fld>
            <a:endParaRPr lang="en-US"/>
          </a:p>
        </p:txBody>
      </p:sp>
    </p:spTree>
    <p:extLst>
      <p:ext uri="{BB962C8B-B14F-4D97-AF65-F5344CB8AC3E}">
        <p14:creationId xmlns:p14="http://schemas.microsoft.com/office/powerpoint/2010/main" val="42367732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4521D2-BA81-4962-B241-178BF6311BDC}" type="slidenum">
              <a:rPr lang="en-US" smtClean="0"/>
              <a:t>13</a:t>
            </a:fld>
            <a:endParaRPr lang="en-US"/>
          </a:p>
        </p:txBody>
      </p:sp>
    </p:spTree>
    <p:extLst>
      <p:ext uri="{BB962C8B-B14F-4D97-AF65-F5344CB8AC3E}">
        <p14:creationId xmlns:p14="http://schemas.microsoft.com/office/powerpoint/2010/main" val="16966509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4521D2-BA81-4962-B241-178BF6311BDC}" type="slidenum">
              <a:rPr lang="en-US" smtClean="0"/>
              <a:t>15</a:t>
            </a:fld>
            <a:endParaRPr lang="en-US"/>
          </a:p>
        </p:txBody>
      </p:sp>
    </p:spTree>
    <p:extLst>
      <p:ext uri="{BB962C8B-B14F-4D97-AF65-F5344CB8AC3E}">
        <p14:creationId xmlns:p14="http://schemas.microsoft.com/office/powerpoint/2010/main" val="27839062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           Sickle cell anemia</a:t>
            </a:r>
            <a:r>
              <a:rPr lang="en-US" baseline="0" dirty="0" smtClean="0">
                <a:effectLst/>
              </a:rPr>
              <a:t> is a blood disorder inherited from both parents with defective hemoglobin. Hemoglobin is responsible for the attraction of oxygen molecules to be transported through the blood stream. Normal red blood cells will carry oxygen from the lung throughout the body. Sickled-cells will not be able to transport oxygen through the body due to the cluster formation in capillaries. Organs will also not receive sufficient amount of oxygen leading to painful situations.</a:t>
            </a:r>
            <a:r>
              <a:rPr lang="en-US" dirty="0" smtClean="0">
                <a:effectLst/>
              </a:rPr>
              <a:t>("Sickle Cell Anemia" 140) </a:t>
            </a:r>
            <a:r>
              <a:rPr lang="en-US" baseline="0" dirty="0" smtClean="0">
                <a:effectLst/>
              </a:rPr>
              <a:t>   </a:t>
            </a:r>
            <a:endParaRPr lang="en-US" dirty="0"/>
          </a:p>
        </p:txBody>
      </p:sp>
      <p:sp>
        <p:nvSpPr>
          <p:cNvPr id="4" name="Slide Number Placeholder 3"/>
          <p:cNvSpPr>
            <a:spLocks noGrp="1"/>
          </p:cNvSpPr>
          <p:nvPr>
            <p:ph type="sldNum" sz="quarter" idx="10"/>
          </p:nvPr>
        </p:nvSpPr>
        <p:spPr/>
        <p:txBody>
          <a:bodyPr/>
          <a:lstStyle/>
          <a:p>
            <a:fld id="{914521D2-BA81-4962-B241-178BF6311BDC}" type="slidenum">
              <a:rPr lang="en-US" smtClean="0"/>
              <a:t>3</a:t>
            </a:fld>
            <a:endParaRPr lang="en-US" dirty="0"/>
          </a:p>
        </p:txBody>
      </p:sp>
    </p:spTree>
    <p:extLst>
      <p:ext uri="{BB962C8B-B14F-4D97-AF65-F5344CB8AC3E}">
        <p14:creationId xmlns:p14="http://schemas.microsoft.com/office/powerpoint/2010/main" val="33345637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Sickle cell conditions are inherited from both parents</a:t>
            </a:r>
            <a:r>
              <a:rPr lang="en-US" baseline="0" dirty="0" smtClean="0"/>
              <a:t> just like the way eye color, hair color,  height and other physical traits are inherited. Like most genes, hemoglobin genes is also inherited from parents. One gene from the mother and the other the father.</a:t>
            </a:r>
            <a:endParaRPr lang="en-US" dirty="0"/>
          </a:p>
        </p:txBody>
      </p:sp>
      <p:sp>
        <p:nvSpPr>
          <p:cNvPr id="4" name="Slide Number Placeholder 3"/>
          <p:cNvSpPr>
            <a:spLocks noGrp="1"/>
          </p:cNvSpPr>
          <p:nvPr>
            <p:ph type="sldNum" sz="quarter" idx="10"/>
          </p:nvPr>
        </p:nvSpPr>
        <p:spPr/>
        <p:txBody>
          <a:bodyPr/>
          <a:lstStyle/>
          <a:p>
            <a:fld id="{914521D2-BA81-4962-B241-178BF6311BDC}" type="slidenum">
              <a:rPr lang="en-US" smtClean="0"/>
              <a:t>4</a:t>
            </a:fld>
            <a:endParaRPr lang="en-US" dirty="0"/>
          </a:p>
        </p:txBody>
      </p:sp>
    </p:spTree>
    <p:extLst>
      <p:ext uri="{BB962C8B-B14F-4D97-AF65-F5344CB8AC3E}">
        <p14:creationId xmlns:p14="http://schemas.microsoft.com/office/powerpoint/2010/main" val="27451928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Sickle cell is inherited when HBA(normal</a:t>
            </a:r>
            <a:r>
              <a:rPr lang="en-US" baseline="0" dirty="0" smtClean="0"/>
              <a:t> hemoglobin) switches to HBS(defective hemoglobin). The person inheriting this can be affected or just be an  unaffected carrier. If one parent is normal and the other has Sickle cell anemia, there a 50% chance that the kids will be affected.</a:t>
            </a:r>
            <a:r>
              <a:rPr lang="en-US" dirty="0" smtClean="0">
                <a:effectLst/>
              </a:rPr>
              <a:t> (1773; emphasis mine) (</a:t>
            </a:r>
            <a:r>
              <a:rPr lang="en-US" dirty="0" err="1" smtClean="0">
                <a:effectLst/>
              </a:rPr>
              <a:t>Fullwiley</a:t>
            </a:r>
            <a:r>
              <a:rPr lang="en-US" dirty="0" smtClean="0">
                <a:effectLst/>
              </a:rPr>
              <a:t> xvii)</a:t>
            </a:r>
            <a:endParaRPr lang="en-US" dirty="0"/>
          </a:p>
        </p:txBody>
      </p:sp>
      <p:sp>
        <p:nvSpPr>
          <p:cNvPr id="4" name="Slide Number Placeholder 3"/>
          <p:cNvSpPr>
            <a:spLocks noGrp="1"/>
          </p:cNvSpPr>
          <p:nvPr>
            <p:ph type="sldNum" sz="quarter" idx="10"/>
          </p:nvPr>
        </p:nvSpPr>
        <p:spPr/>
        <p:txBody>
          <a:bodyPr/>
          <a:lstStyle/>
          <a:p>
            <a:fld id="{914521D2-BA81-4962-B241-178BF6311BDC}" type="slidenum">
              <a:rPr lang="en-US" smtClean="0"/>
              <a:t>5</a:t>
            </a:fld>
            <a:endParaRPr lang="en-US"/>
          </a:p>
        </p:txBody>
      </p:sp>
    </p:spTree>
    <p:extLst>
      <p:ext uri="{BB962C8B-B14F-4D97-AF65-F5344CB8AC3E}">
        <p14:creationId xmlns:p14="http://schemas.microsoft.com/office/powerpoint/2010/main" val="13691537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        It has been estimated that 72,000 people in the</a:t>
            </a:r>
            <a:r>
              <a:rPr lang="en-US" baseline="0" dirty="0" smtClean="0">
                <a:effectLst/>
              </a:rPr>
              <a:t> United Sates </a:t>
            </a:r>
            <a:r>
              <a:rPr lang="en-US" dirty="0" smtClean="0">
                <a:effectLst/>
              </a:rPr>
              <a:t>are affected by sickle cell, and as many as 2 million are carriers. The rates are relatively higher t among African-Americans with 1 in 500 Blacks affected and 1 in 12 carrying the trait.“ In contrast, an estimated</a:t>
            </a:r>
            <a:r>
              <a:rPr lang="en-US" baseline="0" dirty="0" smtClean="0">
                <a:effectLst/>
              </a:rPr>
              <a:t> population of 90 million, 45,000-90,000 babies are born with sickle cell disease.</a:t>
            </a:r>
            <a:r>
              <a:rPr lang="en-US" dirty="0" smtClean="0">
                <a:effectLst/>
              </a:rPr>
              <a:t> ("Sickle Cell Anemia" 140)</a:t>
            </a:r>
            <a:endParaRPr lang="en-US" dirty="0">
              <a:effectLst/>
            </a:endParaRPr>
          </a:p>
        </p:txBody>
      </p:sp>
      <p:sp>
        <p:nvSpPr>
          <p:cNvPr id="4" name="Slide Number Placeholder 3"/>
          <p:cNvSpPr>
            <a:spLocks noGrp="1"/>
          </p:cNvSpPr>
          <p:nvPr>
            <p:ph type="sldNum" sz="quarter" idx="10"/>
          </p:nvPr>
        </p:nvSpPr>
        <p:spPr/>
        <p:txBody>
          <a:bodyPr/>
          <a:lstStyle/>
          <a:p>
            <a:fld id="{914521D2-BA81-4962-B241-178BF6311BDC}" type="slidenum">
              <a:rPr lang="en-US" smtClean="0"/>
              <a:t>6</a:t>
            </a:fld>
            <a:endParaRPr lang="en-US"/>
          </a:p>
        </p:txBody>
      </p:sp>
    </p:spTree>
    <p:extLst>
      <p:ext uri="{BB962C8B-B14F-4D97-AF65-F5344CB8AC3E}">
        <p14:creationId xmlns:p14="http://schemas.microsoft.com/office/powerpoint/2010/main" val="38011670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 new born baby</a:t>
            </a:r>
            <a:r>
              <a:rPr lang="en-US" baseline="0" dirty="0" smtClean="0"/>
              <a:t> with Sickle cell anemia will not show any signs before 4 months of age. </a:t>
            </a:r>
            <a:r>
              <a:rPr lang="en-US" dirty="0" smtClean="0"/>
              <a:t>Signs</a:t>
            </a:r>
            <a:r>
              <a:rPr lang="en-US" baseline="0" dirty="0" smtClean="0"/>
              <a:t> and symptoms of sickle cell anemia vary from normal to extreme conditions. Some people have slight symptoms and others have severe symptoms and should be treated repetitively in hospitals. The most common symptom of anemia is fatigue, other signs include shortness of breath, paleness, dizziness, headache, chest pain, and other physical complications.</a:t>
            </a:r>
            <a:r>
              <a:rPr lang="en-US" dirty="0" smtClean="0">
                <a:effectLst/>
              </a:rPr>
              <a:t> (</a:t>
            </a:r>
            <a:r>
              <a:rPr lang="en-US" dirty="0" err="1" smtClean="0">
                <a:effectLst/>
              </a:rPr>
              <a:t>Resnik</a:t>
            </a:r>
            <a:r>
              <a:rPr lang="en-US" dirty="0" smtClean="0">
                <a:effectLst/>
              </a:rPr>
              <a:t>, </a:t>
            </a:r>
            <a:r>
              <a:rPr lang="en-US" dirty="0" err="1" smtClean="0">
                <a:effectLst/>
              </a:rPr>
              <a:t>Rehm</a:t>
            </a:r>
            <a:r>
              <a:rPr lang="en-US" dirty="0" smtClean="0">
                <a:effectLst/>
              </a:rPr>
              <a:t>, and Rich 29)</a:t>
            </a:r>
            <a:endParaRPr lang="en-US" dirty="0"/>
          </a:p>
        </p:txBody>
      </p:sp>
      <p:sp>
        <p:nvSpPr>
          <p:cNvPr id="4" name="Slide Number Placeholder 3"/>
          <p:cNvSpPr>
            <a:spLocks noGrp="1"/>
          </p:cNvSpPr>
          <p:nvPr>
            <p:ph type="sldNum" sz="quarter" idx="10"/>
          </p:nvPr>
        </p:nvSpPr>
        <p:spPr/>
        <p:txBody>
          <a:bodyPr/>
          <a:lstStyle/>
          <a:p>
            <a:fld id="{914521D2-BA81-4962-B241-178BF6311BDC}" type="slidenum">
              <a:rPr lang="en-US" smtClean="0"/>
              <a:t>7</a:t>
            </a:fld>
            <a:endParaRPr lang="en-US"/>
          </a:p>
        </p:txBody>
      </p:sp>
    </p:spTree>
    <p:extLst>
      <p:ext uri="{BB962C8B-B14F-4D97-AF65-F5344CB8AC3E}">
        <p14:creationId xmlns:p14="http://schemas.microsoft.com/office/powerpoint/2010/main" val="33218649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          Acute chest syndrome is a serious condition in which sickle cells are trapped in the lungs. This may lead to abnormal pain or even death. Another condition that only happens in males is Priapism. This is a condition were males might have unwanted erections, and this is due to clusters of sickle cells in the males penis. Organ failure is one of the most serious conditions but rare. Kidneys, lungs and Liver may </a:t>
            </a:r>
            <a:r>
              <a:rPr lang="en-US" baseline="0" dirty="0" err="1" smtClean="0"/>
              <a:t>disfunction</a:t>
            </a:r>
            <a:r>
              <a:rPr lang="en-US" baseline="0" dirty="0" smtClean="0"/>
              <a:t> due to lack of Oxygen. This ,ay also lead to death. </a:t>
            </a:r>
            <a:r>
              <a:rPr lang="en-US" dirty="0" smtClean="0">
                <a:effectLst/>
              </a:rPr>
              <a:t>(Robinson and Riley 23)</a:t>
            </a:r>
            <a:endParaRPr lang="en-US" dirty="0"/>
          </a:p>
        </p:txBody>
      </p:sp>
      <p:sp>
        <p:nvSpPr>
          <p:cNvPr id="4" name="Slide Number Placeholder 3"/>
          <p:cNvSpPr>
            <a:spLocks noGrp="1"/>
          </p:cNvSpPr>
          <p:nvPr>
            <p:ph type="sldNum" sz="quarter" idx="10"/>
          </p:nvPr>
        </p:nvSpPr>
        <p:spPr/>
        <p:txBody>
          <a:bodyPr/>
          <a:lstStyle/>
          <a:p>
            <a:fld id="{914521D2-BA81-4962-B241-178BF6311BDC}" type="slidenum">
              <a:rPr lang="en-US" smtClean="0"/>
              <a:t>8</a:t>
            </a:fld>
            <a:endParaRPr lang="en-US"/>
          </a:p>
        </p:txBody>
      </p:sp>
    </p:spTree>
    <p:extLst>
      <p:ext uri="{BB962C8B-B14F-4D97-AF65-F5344CB8AC3E}">
        <p14:creationId xmlns:p14="http://schemas.microsoft.com/office/powerpoint/2010/main" val="7044814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effectLst/>
              </a:rPr>
              <a:t>         S</a:t>
            </a:r>
            <a:r>
              <a:rPr lang="en-US" dirty="0" smtClean="0">
                <a:effectLst/>
              </a:rPr>
              <a:t>ocial, emotional, academic, and family adjustment of 327 children with Sickle Cell Anemia who were being treated at a comprehensive sickle cell clinic serving a primarily poor and urban population. 25 percent of these children had emotional adjustment problems in the form of adopting symptoms such as anxiety and depression. In addition, social functioning</a:t>
            </a:r>
            <a:r>
              <a:rPr lang="en-US" baseline="0" dirty="0" smtClean="0">
                <a:effectLst/>
              </a:rPr>
              <a:t> and academic performances were another problems</a:t>
            </a:r>
            <a:r>
              <a:rPr lang="en-US" dirty="0" smtClean="0">
                <a:effectLst/>
              </a:rPr>
              <a:t>.(</a:t>
            </a:r>
            <a:r>
              <a:rPr lang="en-US" dirty="0" err="1" smtClean="0">
                <a:effectLst/>
              </a:rPr>
              <a:t>Barbarin</a:t>
            </a:r>
            <a:r>
              <a:rPr lang="en-US" dirty="0" smtClean="0">
                <a:effectLst/>
              </a:rPr>
              <a:t>, Whitten, and Bonds)</a:t>
            </a:r>
            <a:endParaRPr lang="en-US" dirty="0"/>
          </a:p>
        </p:txBody>
      </p:sp>
      <p:sp>
        <p:nvSpPr>
          <p:cNvPr id="4" name="Slide Number Placeholder 3"/>
          <p:cNvSpPr>
            <a:spLocks noGrp="1"/>
          </p:cNvSpPr>
          <p:nvPr>
            <p:ph type="sldNum" sz="quarter" idx="10"/>
          </p:nvPr>
        </p:nvSpPr>
        <p:spPr/>
        <p:txBody>
          <a:bodyPr/>
          <a:lstStyle/>
          <a:p>
            <a:fld id="{914521D2-BA81-4962-B241-178BF6311BDC}" type="slidenum">
              <a:rPr lang="en-US" smtClean="0"/>
              <a:t>9</a:t>
            </a:fld>
            <a:endParaRPr lang="en-US"/>
          </a:p>
        </p:txBody>
      </p:sp>
    </p:spTree>
    <p:extLst>
      <p:ext uri="{BB962C8B-B14F-4D97-AF65-F5344CB8AC3E}">
        <p14:creationId xmlns:p14="http://schemas.microsoft.com/office/powerpoint/2010/main" val="33742898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disease id directly associated with the risk of adverse developments</a:t>
            </a:r>
            <a:r>
              <a:rPr lang="en-US" baseline="0" dirty="0" smtClean="0"/>
              <a:t> outcomes. These outcomes may occur in several domains : physiological functioning(low self esteem, fear, depression), academic functioning(failure, poor grades, poor thinking), social functioning( lack of friends, poor relationships), and family functioning(poor relationships with parents and peers).</a:t>
            </a:r>
            <a:r>
              <a:rPr lang="en-US" dirty="0" smtClean="0">
                <a:effectLst/>
              </a:rPr>
              <a:t> (</a:t>
            </a:r>
            <a:r>
              <a:rPr lang="en-US" dirty="0" err="1" smtClean="0">
                <a:effectLst/>
              </a:rPr>
              <a:t>Barbarin</a:t>
            </a:r>
            <a:r>
              <a:rPr lang="en-US" dirty="0" smtClean="0">
                <a:effectLst/>
              </a:rPr>
              <a:t>, Whitten, and Bonds)</a:t>
            </a:r>
            <a:endParaRPr lang="en-US" dirty="0"/>
          </a:p>
        </p:txBody>
      </p:sp>
      <p:sp>
        <p:nvSpPr>
          <p:cNvPr id="4" name="Slide Number Placeholder 3"/>
          <p:cNvSpPr>
            <a:spLocks noGrp="1"/>
          </p:cNvSpPr>
          <p:nvPr>
            <p:ph type="sldNum" sz="quarter" idx="10"/>
          </p:nvPr>
        </p:nvSpPr>
        <p:spPr/>
        <p:txBody>
          <a:bodyPr/>
          <a:lstStyle/>
          <a:p>
            <a:fld id="{914521D2-BA81-4962-B241-178BF6311BDC}" type="slidenum">
              <a:rPr lang="en-US" smtClean="0"/>
              <a:t>10</a:t>
            </a:fld>
            <a:endParaRPr lang="en-US"/>
          </a:p>
        </p:txBody>
      </p:sp>
    </p:spTree>
    <p:extLst>
      <p:ext uri="{BB962C8B-B14F-4D97-AF65-F5344CB8AC3E}">
        <p14:creationId xmlns:p14="http://schemas.microsoft.com/office/powerpoint/2010/main" val="12007209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9144000" cy="2933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0" y="2925286"/>
            <a:ext cx="9144000" cy="158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514600" y="2362200"/>
            <a:ext cx="41148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smtClean="0">
              <a:solidFill>
                <a:schemeClr val="bg1"/>
              </a:solidFill>
              <a:latin typeface="+mj-lt"/>
              <a:ea typeface="+mj-ea"/>
              <a:cs typeface="Tunga" pitchFamily="2"/>
            </a:endParaRPr>
          </a:p>
        </p:txBody>
      </p:sp>
      <p:sp>
        <p:nvSpPr>
          <p:cNvPr id="3" name="Subtitle 2"/>
          <p:cNvSpPr>
            <a:spLocks noGrp="1"/>
          </p:cNvSpPr>
          <p:nvPr>
            <p:ph type="subTitle" idx="1"/>
          </p:nvPr>
        </p:nvSpPr>
        <p:spPr>
          <a:xfrm>
            <a:off x="2565400" y="3045460"/>
            <a:ext cx="4013200" cy="428625"/>
          </a:xfrm>
        </p:spPr>
        <p:txBody>
          <a:bodyPr tIns="0" anchor="t">
            <a:noAutofit/>
          </a:bodyPr>
          <a:lstStyle>
            <a:lvl1pPr marL="0" indent="0" algn="ctr">
              <a:buNone/>
              <a:defRPr sz="1600" b="0" i="0" cap="none" spc="0" baseline="0">
                <a:solidFill>
                  <a:schemeClr val="bg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2" name="Title 11"/>
          <p:cNvSpPr>
            <a:spLocks noGrp="1"/>
          </p:cNvSpPr>
          <p:nvPr>
            <p:ph type="title"/>
          </p:nvPr>
        </p:nvSpPr>
        <p:spPr>
          <a:xfrm>
            <a:off x="2565400" y="2397760"/>
            <a:ext cx="4013200" cy="599440"/>
          </a:xfrm>
          <a:noFill/>
          <a:ln>
            <a:noFill/>
          </a:ln>
        </p:spPr>
        <p:txBody>
          <a:bodyPr bIns="0" anchor="b"/>
          <a:lstStyle>
            <a:lvl1pPr>
              <a:defRPr>
                <a:effectLst>
                  <a:glow rad="88900">
                    <a:schemeClr val="tx1">
                      <a:alpha val="60000"/>
                    </a:schemeClr>
                  </a:glow>
                </a:effectLst>
              </a:defRPr>
            </a:lvl1pPr>
          </a:lstStyle>
          <a:p>
            <a:r>
              <a:rPr lang="en-US" smtClean="0"/>
              <a:t>Click to edit Master title style</a:t>
            </a:r>
            <a:endParaRPr lang="en-US" dirty="0"/>
          </a:p>
        </p:txBody>
      </p:sp>
      <p:sp>
        <p:nvSpPr>
          <p:cNvPr id="11" name="Date Placeholder 10"/>
          <p:cNvSpPr>
            <a:spLocks noGrp="1"/>
          </p:cNvSpPr>
          <p:nvPr>
            <p:ph type="dt" sz="half" idx="10"/>
          </p:nvPr>
        </p:nvSpPr>
        <p:spPr bwMode="black"/>
        <p:txBody>
          <a:bodyPr/>
          <a:lstStyle/>
          <a:p>
            <a:fld id="{3B72E495-9EB0-4E0B-AEB5-61543FE13F5B}" type="datetimeFigureOut">
              <a:rPr lang="en-US" smtClean="0"/>
              <a:t>3/11/2013</a:t>
            </a:fld>
            <a:endParaRPr lang="en-US"/>
          </a:p>
        </p:txBody>
      </p:sp>
      <p:sp>
        <p:nvSpPr>
          <p:cNvPr id="17" name="Slide Number Placeholder 16"/>
          <p:cNvSpPr>
            <a:spLocks noGrp="1"/>
          </p:cNvSpPr>
          <p:nvPr>
            <p:ph type="sldNum" sz="quarter" idx="11"/>
          </p:nvPr>
        </p:nvSpPr>
        <p:spPr/>
        <p:txBody>
          <a:bodyPr/>
          <a:lstStyle/>
          <a:p>
            <a:fld id="{EFB800CB-2075-4EE0-9984-3F77323CB97A}" type="slidenum">
              <a:rPr lang="en-US" smtClean="0"/>
              <a:t>‹#›</a:t>
            </a:fld>
            <a:endParaRPr lang="en-US"/>
          </a:p>
        </p:txBody>
      </p:sp>
      <p:sp>
        <p:nvSpPr>
          <p:cNvPr id="19" name="Footer Placeholder 18"/>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72E495-9EB0-4E0B-AEB5-61543FE13F5B}" type="datetimeFigureOut">
              <a:rPr lang="en-US" smtClean="0"/>
              <a:t>3/11/2013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B800CB-2075-4EE0-9984-3F77323CB97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cxnSp>
        <p:nvCxnSpPr>
          <p:cNvPr id="9" name="Straight Connector 8"/>
          <p:cNvCxnSpPr/>
          <p:nvPr/>
        </p:nvCxnSpPr>
        <p:spPr>
          <a:xfrm rot="5400000">
            <a:off x="4267200" y="3429000"/>
            <a:ext cx="6858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bwMode="hidden">
          <a:xfrm>
            <a:off x="0" y="1"/>
            <a:ext cx="7696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Vertical Text Placeholder 2"/>
          <p:cNvSpPr>
            <a:spLocks noGrp="1"/>
          </p:cNvSpPr>
          <p:nvPr>
            <p:ph type="body" orient="vert" idx="1"/>
          </p:nvPr>
        </p:nvSpPr>
        <p:spPr>
          <a:xfrm>
            <a:off x="457200" y="914401"/>
            <a:ext cx="6629400" cy="5029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72E495-9EB0-4E0B-AEB5-61543FE13F5B}" type="datetimeFigureOut">
              <a:rPr lang="en-US" smtClean="0"/>
              <a:t>3/11/2013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B800CB-2075-4EE0-9984-3F77323CB97A}" type="slidenum">
              <a:rPr lang="en-US" smtClean="0"/>
              <a:t>‹#›</a:t>
            </a:fld>
            <a:endParaRPr lang="en-US"/>
          </a:p>
        </p:txBody>
      </p:sp>
      <p:sp>
        <p:nvSpPr>
          <p:cNvPr id="2" name="Vertical Title 1"/>
          <p:cNvSpPr>
            <a:spLocks noGrp="1"/>
          </p:cNvSpPr>
          <p:nvPr>
            <p:ph type="title" orient="vert"/>
          </p:nvPr>
        </p:nvSpPr>
        <p:spPr>
          <a:xfrm>
            <a:off x="7239000" y="914401"/>
            <a:ext cx="926980" cy="5029200"/>
          </a:xfrm>
        </p:spPr>
        <p:txBody>
          <a:bodyPr vert="eaVert"/>
          <a:lstStyle/>
          <a:p>
            <a:r>
              <a:rPr lang="en-US" smtClean="0"/>
              <a:t>Click to edit Master title style</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1" name="Content Placeholder 30"/>
          <p:cNvSpPr>
            <a:spLocks noGrp="1"/>
          </p:cNvSpPr>
          <p:nvPr>
            <p:ph sz="quarter" idx="13"/>
          </p:nvPr>
        </p:nvSpPr>
        <p:spPr>
          <a:xfrm>
            <a:off x="457200" y="2020824"/>
            <a:ext cx="8229600" cy="40751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8"/>
          <p:cNvSpPr>
            <a:spLocks noGrp="1"/>
          </p:cNvSpPr>
          <p:nvPr>
            <p:ph type="title"/>
          </p:nvPr>
        </p:nvSpPr>
        <p:spPr/>
        <p:txBody>
          <a:bodyPr/>
          <a:lstStyle/>
          <a:p>
            <a:r>
              <a:rPr lang="en-US" smtClean="0"/>
              <a:t>Click to edit Master title style</a:t>
            </a:r>
            <a:endParaRPr lang="en-US"/>
          </a:p>
        </p:txBody>
      </p:sp>
      <p:sp>
        <p:nvSpPr>
          <p:cNvPr id="11" name="Date Placeholder 10"/>
          <p:cNvSpPr>
            <a:spLocks noGrp="1"/>
          </p:cNvSpPr>
          <p:nvPr>
            <p:ph type="dt" sz="half" idx="14"/>
          </p:nvPr>
        </p:nvSpPr>
        <p:spPr/>
        <p:txBody>
          <a:bodyPr/>
          <a:lstStyle/>
          <a:p>
            <a:fld id="{3B72E495-9EB0-4E0B-AEB5-61543FE13F5B}" type="datetimeFigureOut">
              <a:rPr lang="en-US" smtClean="0"/>
              <a:t>3/11/2013</a:t>
            </a:fld>
            <a:endParaRPr lang="en-US"/>
          </a:p>
        </p:txBody>
      </p:sp>
      <p:sp>
        <p:nvSpPr>
          <p:cNvPr id="12" name="Slide Number Placeholder 11"/>
          <p:cNvSpPr>
            <a:spLocks noGrp="1"/>
          </p:cNvSpPr>
          <p:nvPr>
            <p:ph type="sldNum" sz="quarter" idx="15"/>
          </p:nvPr>
        </p:nvSpPr>
        <p:spPr/>
        <p:txBody>
          <a:bodyPr/>
          <a:lstStyle/>
          <a:p>
            <a:fld id="{EFB800CB-2075-4EE0-9984-3F77323CB97A}" type="slidenum">
              <a:rPr lang="en-US" smtClean="0"/>
              <a:t>‹#›</a:t>
            </a:fld>
            <a:endParaRPr lang="en-US"/>
          </a:p>
        </p:txBody>
      </p:sp>
      <p:sp>
        <p:nvSpPr>
          <p:cNvPr id="13" name="Footer Placeholder 12"/>
          <p:cNvSpPr>
            <a:spLocks noGrp="1"/>
          </p:cNvSpPr>
          <p:nvPr>
            <p:ph type="ftr" sz="quarter" idx="16"/>
          </p:nvPr>
        </p:nvSpPr>
        <p:spPr/>
        <p:txBody>
          <a:body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8" name="Rectangle 7"/>
          <p:cNvSpPr/>
          <p:nvPr/>
        </p:nvSpPr>
        <p:spPr>
          <a:xfrm>
            <a:off x="0" y="3922776"/>
            <a:ext cx="9144000" cy="29352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a:off x="0" y="3921760"/>
            <a:ext cx="9144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2514600" y="3368040"/>
            <a:ext cx="41148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smtClean="0">
              <a:solidFill>
                <a:schemeClr val="bg1"/>
              </a:solidFill>
              <a:latin typeface="+mj-lt"/>
              <a:ea typeface="+mj-ea"/>
              <a:cs typeface="Tunga" pitchFamily="2"/>
            </a:endParaRPr>
          </a:p>
        </p:txBody>
      </p:sp>
      <p:sp>
        <p:nvSpPr>
          <p:cNvPr id="9" name="Title Placeholder 1"/>
          <p:cNvSpPr>
            <a:spLocks noGrp="1"/>
          </p:cNvSpPr>
          <p:nvPr>
            <p:ph type="title"/>
          </p:nvPr>
        </p:nvSpPr>
        <p:spPr bwMode="black">
          <a:xfrm>
            <a:off x="2529052" y="3367246"/>
            <a:ext cx="4085897" cy="706821"/>
          </a:xfrm>
          <a:prstGeom prst="rect">
            <a:avLst/>
          </a:prstGeom>
          <a:noFill/>
          <a:ln w="98425" cmpd="thinThick">
            <a:noFill/>
            <a:miter lim="800000"/>
          </a:ln>
        </p:spPr>
        <p:txBody>
          <a:bodyPr vert="horz" lIns="91440" tIns="45720" rIns="91440" bIns="0" rtlCol="0" anchor="b" anchorCtr="0">
            <a:normAutofit/>
          </a:bodyPr>
          <a:lstStyle>
            <a:lvl1pPr>
              <a:defRPr kumimoji="0" lang="en-US" sz="1800" b="1" i="0" u="none" strike="noStrike" kern="1200" cap="all" spc="0" normalizeH="0" baseline="0" noProof="0" dirty="0" smtClean="0">
                <a:ln>
                  <a:noFill/>
                </a:ln>
                <a:solidFill>
                  <a:schemeClr val="bg1"/>
                </a:solidFill>
                <a:effectLst/>
                <a:uLnTx/>
                <a:uFillTx/>
                <a:latin typeface="+mj-lt"/>
                <a:ea typeface="+mj-ea"/>
                <a:cs typeface="Tunga" pitchFamily="2"/>
              </a:defRPr>
            </a:lvl1pPr>
          </a:lstStyle>
          <a:p>
            <a:r>
              <a:rPr lang="en-US" smtClean="0"/>
              <a:t>Click to edit Master title style</a:t>
            </a:r>
            <a:endParaRPr lang="en-US" dirty="0"/>
          </a:p>
        </p:txBody>
      </p:sp>
      <p:sp>
        <p:nvSpPr>
          <p:cNvPr id="10" name="Subtitle 2"/>
          <p:cNvSpPr>
            <a:spLocks noGrp="1"/>
          </p:cNvSpPr>
          <p:nvPr>
            <p:ph type="subTitle" idx="1"/>
          </p:nvPr>
        </p:nvSpPr>
        <p:spPr bwMode="black">
          <a:xfrm>
            <a:off x="2518542" y="4084577"/>
            <a:ext cx="4106917" cy="397094"/>
          </a:xfrm>
        </p:spPr>
        <p:txBody>
          <a:bodyPr tIns="0" anchor="t" anchorCtr="0">
            <a:normAutofit/>
          </a:bodyPr>
          <a:lstStyle>
            <a:lvl1pPr marL="0" indent="0" algn="ctr">
              <a:buNone/>
              <a:defRPr kumimoji="0" lang="en-US" sz="1600" b="0" i="0" u="none" strike="noStrike" kern="1200" cap="none" spc="0" normalizeH="0" baseline="0" noProof="0" dirty="0">
                <a:ln>
                  <a:noFill/>
                </a:ln>
                <a:solidFill>
                  <a:schemeClr val="bg1"/>
                </a:solidFill>
                <a:effectLst/>
                <a:uLnTx/>
                <a:uFillTx/>
                <a:latin typeface="+mn-lt"/>
                <a:ea typeface="+mn-ea"/>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3" name="Date Placeholder 12"/>
          <p:cNvSpPr>
            <a:spLocks noGrp="1"/>
          </p:cNvSpPr>
          <p:nvPr>
            <p:ph type="dt" sz="half" idx="10"/>
          </p:nvPr>
        </p:nvSpPr>
        <p:spPr/>
        <p:txBody>
          <a:bodyPr/>
          <a:lstStyle/>
          <a:p>
            <a:fld id="{3B72E495-9EB0-4E0B-AEB5-61543FE13F5B}" type="datetimeFigureOut">
              <a:rPr lang="en-US" smtClean="0"/>
              <a:t>3/11/2013</a:t>
            </a:fld>
            <a:endParaRPr lang="en-US"/>
          </a:p>
        </p:txBody>
      </p:sp>
      <p:sp>
        <p:nvSpPr>
          <p:cNvPr id="14" name="Slide Number Placeholder 13"/>
          <p:cNvSpPr>
            <a:spLocks noGrp="1"/>
          </p:cNvSpPr>
          <p:nvPr>
            <p:ph type="sldNum" sz="quarter" idx="11"/>
          </p:nvPr>
        </p:nvSpPr>
        <p:spPr/>
        <p:txBody>
          <a:bodyPr/>
          <a:lstStyle/>
          <a:p>
            <a:fld id="{EFB800CB-2075-4EE0-9984-3F77323CB97A}" type="slidenum">
              <a:rPr lang="en-US" smtClean="0"/>
              <a:t>‹#›</a:t>
            </a:fld>
            <a:endParaRPr lang="en-US"/>
          </a:p>
        </p:txBody>
      </p:sp>
      <p:sp>
        <p:nvSpPr>
          <p:cNvPr id="15" name="Footer Placeholder 14"/>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Content Placeholder 30"/>
          <p:cNvSpPr>
            <a:spLocks noGrp="1"/>
          </p:cNvSpPr>
          <p:nvPr>
            <p:ph sz="quarter" idx="13"/>
          </p:nvPr>
        </p:nvSpPr>
        <p:spPr>
          <a:xfrm>
            <a:off x="457201" y="2020824"/>
            <a:ext cx="4023360" cy="40050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30"/>
          <p:cNvSpPr>
            <a:spLocks noGrp="1"/>
          </p:cNvSpPr>
          <p:nvPr>
            <p:ph sz="quarter" idx="14"/>
          </p:nvPr>
        </p:nvSpPr>
        <p:spPr>
          <a:xfrm>
            <a:off x="4663440" y="2020824"/>
            <a:ext cx="4023360" cy="40050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8"/>
          <p:cNvSpPr>
            <a:spLocks noGrp="1"/>
          </p:cNvSpPr>
          <p:nvPr>
            <p:ph type="dt" sz="half" idx="15"/>
          </p:nvPr>
        </p:nvSpPr>
        <p:spPr/>
        <p:txBody>
          <a:bodyPr/>
          <a:lstStyle/>
          <a:p>
            <a:fld id="{3B72E495-9EB0-4E0B-AEB5-61543FE13F5B}" type="datetimeFigureOut">
              <a:rPr lang="en-US" smtClean="0"/>
              <a:t>3/11/2013</a:t>
            </a:fld>
            <a:endParaRPr lang="en-US"/>
          </a:p>
        </p:txBody>
      </p:sp>
      <p:sp>
        <p:nvSpPr>
          <p:cNvPr id="12" name="Slide Number Placeholder 11"/>
          <p:cNvSpPr>
            <a:spLocks noGrp="1"/>
          </p:cNvSpPr>
          <p:nvPr>
            <p:ph type="sldNum" sz="quarter" idx="16"/>
          </p:nvPr>
        </p:nvSpPr>
        <p:spPr/>
        <p:txBody>
          <a:bodyPr/>
          <a:lstStyle/>
          <a:p>
            <a:fld id="{EFB800CB-2075-4EE0-9984-3F77323CB97A}" type="slidenum">
              <a:rPr lang="en-US" smtClean="0"/>
              <a:t>‹#›</a:t>
            </a:fld>
            <a:endParaRPr lang="en-US"/>
          </a:p>
        </p:txBody>
      </p:sp>
      <p:sp>
        <p:nvSpPr>
          <p:cNvPr id="13" name="Footer Placeholder 12"/>
          <p:cNvSpPr>
            <a:spLocks noGrp="1"/>
          </p:cNvSpPr>
          <p:nvPr>
            <p:ph type="ftr" sz="quarter" idx="17"/>
          </p:nvPr>
        </p:nvSpPr>
        <p:spPr/>
        <p:txBody>
          <a:bodyPr/>
          <a:lstStyle/>
          <a:p>
            <a:endParaRPr lang="en-US"/>
          </a:p>
        </p:txBody>
      </p:sp>
      <p:sp>
        <p:nvSpPr>
          <p:cNvPr id="16" name="Title 1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3" name="Content Placeholder 30"/>
          <p:cNvSpPr>
            <a:spLocks noGrp="1"/>
          </p:cNvSpPr>
          <p:nvPr>
            <p:ph sz="quarter" idx="13"/>
          </p:nvPr>
        </p:nvSpPr>
        <p:spPr>
          <a:xfrm>
            <a:off x="457201" y="2819400"/>
            <a:ext cx="4023360" cy="32095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4" name="Content Placeholder 30"/>
          <p:cNvSpPr>
            <a:spLocks noGrp="1"/>
          </p:cNvSpPr>
          <p:nvPr>
            <p:ph sz="quarter" idx="14"/>
          </p:nvPr>
        </p:nvSpPr>
        <p:spPr>
          <a:xfrm>
            <a:off x="4663440" y="2816352"/>
            <a:ext cx="4023360" cy="32095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0" name="Text Placeholder 3"/>
          <p:cNvSpPr>
            <a:spLocks noGrp="1"/>
          </p:cNvSpPr>
          <p:nvPr>
            <p:ph type="body" sz="half" idx="2"/>
          </p:nvPr>
        </p:nvSpPr>
        <p:spPr>
          <a:xfrm>
            <a:off x="457200" y="2020824"/>
            <a:ext cx="402336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kern="1200" cap="none" spc="200" baseline="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1" name="Text Placeholder 3"/>
          <p:cNvSpPr>
            <a:spLocks noGrp="1"/>
          </p:cNvSpPr>
          <p:nvPr>
            <p:ph type="body" sz="half" idx="15"/>
          </p:nvPr>
        </p:nvSpPr>
        <p:spPr>
          <a:xfrm>
            <a:off x="4663440" y="2020824"/>
            <a:ext cx="402336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i="0" kern="1200" cap="none" spc="200" baseline="0" dirty="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400"/>
              </a:spcBef>
              <a:spcAft>
                <a:spcPts val="0"/>
              </a:spcAft>
              <a:buClr>
                <a:schemeClr val="accent1"/>
              </a:buClr>
              <a:buFontTx/>
              <a:buNone/>
            </a:pPr>
            <a:r>
              <a:rPr lang="en-US" smtClean="0"/>
              <a:t>Click to edit Master text styles</a:t>
            </a:r>
          </a:p>
        </p:txBody>
      </p:sp>
      <p:sp>
        <p:nvSpPr>
          <p:cNvPr id="11" name="Date Placeholder 10"/>
          <p:cNvSpPr>
            <a:spLocks noGrp="1"/>
          </p:cNvSpPr>
          <p:nvPr>
            <p:ph type="dt" sz="half" idx="16"/>
          </p:nvPr>
        </p:nvSpPr>
        <p:spPr/>
        <p:txBody>
          <a:bodyPr/>
          <a:lstStyle/>
          <a:p>
            <a:fld id="{3B72E495-9EB0-4E0B-AEB5-61543FE13F5B}" type="datetimeFigureOut">
              <a:rPr lang="en-US" smtClean="0"/>
              <a:t>3/11/2013</a:t>
            </a:fld>
            <a:endParaRPr lang="en-US"/>
          </a:p>
        </p:txBody>
      </p:sp>
      <p:sp>
        <p:nvSpPr>
          <p:cNvPr id="12" name="Slide Number Placeholder 11"/>
          <p:cNvSpPr>
            <a:spLocks noGrp="1"/>
          </p:cNvSpPr>
          <p:nvPr>
            <p:ph type="sldNum" sz="quarter" idx="17"/>
          </p:nvPr>
        </p:nvSpPr>
        <p:spPr/>
        <p:txBody>
          <a:bodyPr/>
          <a:lstStyle/>
          <a:p>
            <a:fld id="{EFB800CB-2075-4EE0-9984-3F77323CB97A}" type="slidenum">
              <a:rPr lang="en-US" smtClean="0"/>
              <a:t>‹#›</a:t>
            </a:fld>
            <a:endParaRPr lang="en-US"/>
          </a:p>
        </p:txBody>
      </p:sp>
      <p:sp>
        <p:nvSpPr>
          <p:cNvPr id="13" name="Footer Placeholder 12"/>
          <p:cNvSpPr>
            <a:spLocks noGrp="1"/>
          </p:cNvSpPr>
          <p:nvPr>
            <p:ph type="ftr" sz="quarter" idx="18"/>
          </p:nvPr>
        </p:nvSpPr>
        <p:spPr/>
        <p:txBody>
          <a:bodyPr/>
          <a:lstStyle/>
          <a:p>
            <a:endParaRPr lang="en-US"/>
          </a:p>
        </p:txBody>
      </p:sp>
      <p:sp>
        <p:nvSpPr>
          <p:cNvPr id="18" name="Title 1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smtClean="0"/>
              <a:t>Click to edit Master title style</a:t>
            </a:r>
            <a:endParaRPr lang="en-US"/>
          </a:p>
        </p:txBody>
      </p:sp>
      <p:sp>
        <p:nvSpPr>
          <p:cNvPr id="15" name="Date Placeholder 14"/>
          <p:cNvSpPr>
            <a:spLocks noGrp="1"/>
          </p:cNvSpPr>
          <p:nvPr>
            <p:ph type="dt" sz="half" idx="10"/>
          </p:nvPr>
        </p:nvSpPr>
        <p:spPr/>
        <p:txBody>
          <a:bodyPr/>
          <a:lstStyle/>
          <a:p>
            <a:fld id="{3B72E495-9EB0-4E0B-AEB5-61543FE13F5B}" type="datetimeFigureOut">
              <a:rPr lang="en-US" smtClean="0"/>
              <a:t>3/11/2013</a:t>
            </a:fld>
            <a:endParaRPr lang="en-US"/>
          </a:p>
        </p:txBody>
      </p:sp>
      <p:sp>
        <p:nvSpPr>
          <p:cNvPr id="16" name="Slide Number Placeholder 15"/>
          <p:cNvSpPr>
            <a:spLocks noGrp="1"/>
          </p:cNvSpPr>
          <p:nvPr>
            <p:ph type="sldNum" sz="quarter" idx="11"/>
          </p:nvPr>
        </p:nvSpPr>
        <p:spPr/>
        <p:txBody>
          <a:bodyPr/>
          <a:lstStyle/>
          <a:p>
            <a:fld id="{EFB800CB-2075-4EE0-9984-3F77323CB97A}"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3B72E495-9EB0-4E0B-AEB5-61543FE13F5B}" type="datetimeFigureOut">
              <a:rPr lang="en-US" smtClean="0"/>
              <a:t>3/11/2013</a:t>
            </a:fld>
            <a:endParaRPr lang="en-US"/>
          </a:p>
        </p:txBody>
      </p:sp>
      <p:sp>
        <p:nvSpPr>
          <p:cNvPr id="8" name="Slide Number Placeholder 7"/>
          <p:cNvSpPr>
            <a:spLocks noGrp="1"/>
          </p:cNvSpPr>
          <p:nvPr>
            <p:ph type="sldNum" sz="quarter" idx="11"/>
          </p:nvPr>
        </p:nvSpPr>
        <p:spPr/>
        <p:txBody>
          <a:bodyPr/>
          <a:lstStyle/>
          <a:p>
            <a:fld id="{EFB800CB-2075-4EE0-9984-3F77323CB97A}"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4" name="Content Placeholder 30"/>
          <p:cNvSpPr>
            <a:spLocks noGrp="1"/>
          </p:cNvSpPr>
          <p:nvPr>
            <p:ph sz="quarter" idx="14"/>
          </p:nvPr>
        </p:nvSpPr>
        <p:spPr>
          <a:xfrm>
            <a:off x="1485900" y="1914525"/>
            <a:ext cx="6172200" cy="351091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3"/>
          <p:cNvSpPr>
            <a:spLocks noGrp="1"/>
          </p:cNvSpPr>
          <p:nvPr>
            <p:ph type="body" sz="half" idx="2"/>
          </p:nvPr>
        </p:nvSpPr>
        <p:spPr>
          <a:xfrm>
            <a:off x="1737360" y="5513832"/>
            <a:ext cx="5669280" cy="548640"/>
          </a:xfrm>
        </p:spPr>
        <p:txBody>
          <a:bodyPr vert="horz" lIns="91440" tIns="0" rIns="91440" bIns="45720" rtlCol="0" anchor="ctr">
            <a:normAutofit/>
          </a:bodyPr>
          <a:lstStyle>
            <a:lvl1pPr marL="0" indent="0" algn="ctr" defTabSz="914400" rtl="0" eaLnBrk="1" latinLnBrk="0" hangingPunct="1">
              <a:lnSpc>
                <a:spcPct val="100000"/>
              </a:lnSpc>
              <a:spcBef>
                <a:spcPts val="0"/>
              </a:spcBef>
              <a:buClr>
                <a:schemeClr val="accent1"/>
              </a:buClr>
              <a:buFont typeface="Arial" pitchFamily="34" charset="0"/>
              <a:buNone/>
              <a:defRPr lang="en-US" sz="1400" b="0" i="0" kern="1200" cap="none" spc="0" baseline="0" smtClean="0">
                <a:solidFill>
                  <a:schemeClr val="tx1"/>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6" name="Date Placeholder 15"/>
          <p:cNvSpPr>
            <a:spLocks noGrp="1"/>
          </p:cNvSpPr>
          <p:nvPr>
            <p:ph type="dt" sz="half" idx="15"/>
          </p:nvPr>
        </p:nvSpPr>
        <p:spPr/>
        <p:txBody>
          <a:bodyPr/>
          <a:lstStyle/>
          <a:p>
            <a:fld id="{3B72E495-9EB0-4E0B-AEB5-61543FE13F5B}" type="datetimeFigureOut">
              <a:rPr lang="en-US" smtClean="0"/>
              <a:t>3/11/2013</a:t>
            </a:fld>
            <a:endParaRPr lang="en-US"/>
          </a:p>
        </p:txBody>
      </p:sp>
      <p:sp>
        <p:nvSpPr>
          <p:cNvPr id="19" name="Slide Number Placeholder 18"/>
          <p:cNvSpPr>
            <a:spLocks noGrp="1"/>
          </p:cNvSpPr>
          <p:nvPr>
            <p:ph type="sldNum" sz="quarter" idx="16"/>
          </p:nvPr>
        </p:nvSpPr>
        <p:spPr/>
        <p:txBody>
          <a:bodyPr/>
          <a:lstStyle/>
          <a:p>
            <a:fld id="{EFB800CB-2075-4EE0-9984-3F77323CB97A}" type="slidenum">
              <a:rPr lang="en-US" smtClean="0"/>
              <a:t>‹#›</a:t>
            </a:fld>
            <a:endParaRPr lang="en-US"/>
          </a:p>
        </p:txBody>
      </p:sp>
      <p:sp>
        <p:nvSpPr>
          <p:cNvPr id="23" name="Footer Placeholder 22"/>
          <p:cNvSpPr>
            <a:spLocks noGrp="1"/>
          </p:cNvSpPr>
          <p:nvPr>
            <p:ph type="ftr" sz="quarter" idx="17"/>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1852209" y="2026918"/>
            <a:ext cx="5439582" cy="3263750"/>
          </a:xfrm>
          <a:solidFill>
            <a:schemeClr val="tx1"/>
          </a:solidFill>
          <a:ln w="69850" cmpd="dbl">
            <a:solidFill>
              <a:schemeClr val="tx1"/>
            </a:solid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0" kern="1200" cap="none" spc="0" baseline="0" dirty="0">
                <a:solidFill>
                  <a:schemeClr val="bg1"/>
                </a:solidFill>
                <a:latin typeface="+mj-lt"/>
                <a:ea typeface="+mj-ea"/>
                <a:cs typeface="Tunga" pitchFamily="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25" name="Text Placeholder 24"/>
          <p:cNvSpPr>
            <a:spLocks noGrp="1"/>
          </p:cNvSpPr>
          <p:nvPr>
            <p:ph type="body" sz="quarter" idx="13"/>
          </p:nvPr>
        </p:nvSpPr>
        <p:spPr>
          <a:xfrm>
            <a:off x="1737360" y="5516880"/>
            <a:ext cx="5669280" cy="548640"/>
          </a:xfrm>
        </p:spPr>
        <p:txBody>
          <a:bodyPr vert="horz" lIns="91440" tIns="0" rIns="91440" bIns="0" rtlCol="0" anchor="ctr" anchorCtr="0">
            <a:normAutofit/>
          </a:bodyPr>
          <a:lstStyle>
            <a:lvl1pPr marL="0" indent="0">
              <a:spcBef>
                <a:spcPts val="0"/>
              </a:spcBef>
              <a:buNone/>
              <a:defRPr lang="en-US" sz="1400" b="0" i="0" kern="1200" cap="none" spc="30" baseline="0" smtClean="0">
                <a:solidFill>
                  <a:schemeClr val="tx2"/>
                </a:solidFill>
                <a:latin typeface="+mn-lt"/>
                <a:ea typeface="+mn-ea"/>
                <a:cs typeface="Tahoma" pitchFamily="34" charset="0"/>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marL="0" lvl="0" indent="0" algn="ctr" defTabSz="914400" rtl="0" eaLnBrk="1" latinLnBrk="0" hangingPunct="1">
              <a:spcBef>
                <a:spcPts val="600"/>
              </a:spcBef>
              <a:spcAft>
                <a:spcPts val="0"/>
              </a:spcAft>
              <a:buClr>
                <a:schemeClr val="accent1"/>
              </a:buClr>
              <a:buFont typeface="Arial" pitchFamily="34" charset="0"/>
              <a:buNone/>
            </a:pPr>
            <a:r>
              <a:rPr lang="en-US" smtClean="0"/>
              <a:t>Click to edit Master text styles</a:t>
            </a:r>
          </a:p>
        </p:txBody>
      </p:sp>
      <p:sp>
        <p:nvSpPr>
          <p:cNvPr id="12" name="Title 11"/>
          <p:cNvSpPr>
            <a:spLocks noGrp="1"/>
          </p:cNvSpPr>
          <p:nvPr>
            <p:ph type="title"/>
          </p:nvPr>
        </p:nvSpPr>
        <p:spPr>
          <a:xfrm>
            <a:off x="2514600" y="975360"/>
            <a:ext cx="4114800" cy="701040"/>
          </a:xfrm>
        </p:spPr>
        <p:txBody>
          <a:bodyPr/>
          <a:lstStyle/>
          <a:p>
            <a:r>
              <a:rPr lang="en-US" smtClean="0"/>
              <a:t>Click to edit Master title style</a:t>
            </a:r>
            <a:endParaRPr lang="en-US"/>
          </a:p>
        </p:txBody>
      </p:sp>
      <p:sp>
        <p:nvSpPr>
          <p:cNvPr id="13" name="Date Placeholder 12"/>
          <p:cNvSpPr>
            <a:spLocks noGrp="1"/>
          </p:cNvSpPr>
          <p:nvPr>
            <p:ph type="dt" sz="half" idx="14"/>
          </p:nvPr>
        </p:nvSpPr>
        <p:spPr>
          <a:xfrm>
            <a:off x="2981325" y="273180"/>
            <a:ext cx="3181350" cy="292100"/>
          </a:xfrm>
        </p:spPr>
        <p:txBody>
          <a:bodyPr/>
          <a:lstStyle/>
          <a:p>
            <a:fld id="{3B72E495-9EB0-4E0B-AEB5-61543FE13F5B}" type="datetimeFigureOut">
              <a:rPr lang="en-US" smtClean="0"/>
              <a:t>3/11/2013</a:t>
            </a:fld>
            <a:endParaRPr lang="en-US"/>
          </a:p>
        </p:txBody>
      </p:sp>
      <p:sp>
        <p:nvSpPr>
          <p:cNvPr id="14" name="Slide Number Placeholder 13"/>
          <p:cNvSpPr>
            <a:spLocks noGrp="1"/>
          </p:cNvSpPr>
          <p:nvPr>
            <p:ph type="sldNum" sz="quarter" idx="15"/>
          </p:nvPr>
        </p:nvSpPr>
        <p:spPr>
          <a:xfrm>
            <a:off x="4038600" y="6172200"/>
            <a:ext cx="1066800" cy="304800"/>
          </a:xfrm>
        </p:spPr>
        <p:txBody>
          <a:bodyPr/>
          <a:lstStyle/>
          <a:p>
            <a:fld id="{EFB800CB-2075-4EE0-9984-3F77323CB97A}" type="slidenum">
              <a:rPr lang="en-US" smtClean="0"/>
              <a:t>‹#›</a:t>
            </a:fld>
            <a:endParaRPr lang="en-US"/>
          </a:p>
        </p:txBody>
      </p:sp>
      <p:sp>
        <p:nvSpPr>
          <p:cNvPr id="15" name="Footer Placeholder 14"/>
          <p:cNvSpPr>
            <a:spLocks noGrp="1"/>
          </p:cNvSpPr>
          <p:nvPr>
            <p:ph type="ftr" sz="quarter" idx="16"/>
          </p:nvPr>
        </p:nvSpPr>
        <p:spPr>
          <a:xfrm>
            <a:off x="1447800" y="6486525"/>
            <a:ext cx="6248400" cy="29210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8" name="Rectangle 7"/>
          <p:cNvSpPr/>
          <p:nvPr/>
        </p:nvSpPr>
        <p:spPr bwMode="hidden">
          <a:xfrm>
            <a:off x="0" y="1335973"/>
            <a:ext cx="9144000" cy="5522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2019301"/>
            <a:ext cx="8229600" cy="411734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981325" y="273180"/>
            <a:ext cx="3181350" cy="292100"/>
          </a:xfrm>
          <a:prstGeom prst="rect">
            <a:avLst/>
          </a:prstGeom>
        </p:spPr>
        <p:txBody>
          <a:bodyPr vert="horz" lIns="91440" tIns="45720" rIns="91440" bIns="45720" rtlCol="0" anchor="ctr">
            <a:noAutofit/>
          </a:bodyPr>
          <a:lstStyle>
            <a:lvl1pPr algn="ctr">
              <a:defRPr sz="1200" b="0" cap="all" spc="300" baseline="0">
                <a:solidFill>
                  <a:schemeClr val="tx1"/>
                </a:solidFill>
              </a:defRPr>
            </a:lvl1pPr>
          </a:lstStyle>
          <a:p>
            <a:fld id="{3B72E495-9EB0-4E0B-AEB5-61543FE13F5B}" type="datetimeFigureOut">
              <a:rPr lang="en-US" smtClean="0"/>
              <a:t>3/11/2013</a:t>
            </a:fld>
            <a:endParaRPr lang="en-US"/>
          </a:p>
        </p:txBody>
      </p:sp>
      <p:sp>
        <p:nvSpPr>
          <p:cNvPr id="5" name="Footer Placeholder 4"/>
          <p:cNvSpPr>
            <a:spLocks noGrp="1"/>
          </p:cNvSpPr>
          <p:nvPr>
            <p:ph type="ftr" sz="quarter" idx="3"/>
          </p:nvPr>
        </p:nvSpPr>
        <p:spPr>
          <a:xfrm>
            <a:off x="1447800" y="6486525"/>
            <a:ext cx="6248400" cy="292100"/>
          </a:xfrm>
          <a:prstGeom prst="rect">
            <a:avLst/>
          </a:prstGeom>
        </p:spPr>
        <p:txBody>
          <a:bodyPr vert="horz" lIns="91440" tIns="45720" rIns="91440" bIns="45720" rtlCol="0" anchor="ctr">
            <a:normAutofit/>
          </a:bodyPr>
          <a:lstStyle>
            <a:lvl1pPr algn="ctr">
              <a:defRPr sz="1100" b="0" cap="all" spc="300" baseline="0">
                <a:solidFill>
                  <a:schemeClr val="tx1"/>
                </a:solidFill>
              </a:defRPr>
            </a:lvl1pPr>
          </a:lstStyle>
          <a:p>
            <a:endParaRPr lang="en-US"/>
          </a:p>
        </p:txBody>
      </p:sp>
      <p:sp>
        <p:nvSpPr>
          <p:cNvPr id="6" name="Slide Number Placeholder 5"/>
          <p:cNvSpPr>
            <a:spLocks noGrp="1"/>
          </p:cNvSpPr>
          <p:nvPr>
            <p:ph type="sldNum" sz="quarter" idx="4"/>
          </p:nvPr>
        </p:nvSpPr>
        <p:spPr>
          <a:xfrm>
            <a:off x="4038600" y="6172200"/>
            <a:ext cx="1066800" cy="304800"/>
          </a:xfrm>
          <a:prstGeom prst="rect">
            <a:avLst/>
          </a:prstGeom>
          <a:ln>
            <a:noFill/>
          </a:ln>
        </p:spPr>
        <p:txBody>
          <a:bodyPr vert="horz" lIns="0" tIns="0" rIns="0" bIns="0" rtlCol="0" anchor="ctr">
            <a:normAutofit/>
          </a:bodyPr>
          <a:lstStyle>
            <a:lvl1pPr algn="ctr">
              <a:defRPr sz="1200" b="1">
                <a:solidFill>
                  <a:schemeClr val="tx1"/>
                </a:solidFill>
              </a:defRPr>
            </a:lvl1pPr>
          </a:lstStyle>
          <a:p>
            <a:fld id="{EFB800CB-2075-4EE0-9984-3F77323CB97A}" type="slidenum">
              <a:rPr lang="en-US" smtClean="0"/>
              <a:t>‹#›</a:t>
            </a:fld>
            <a:endParaRPr lang="en-US"/>
          </a:p>
        </p:txBody>
      </p:sp>
      <p:cxnSp>
        <p:nvCxnSpPr>
          <p:cNvPr id="10" name="Straight Connector 9"/>
          <p:cNvCxnSpPr/>
          <p:nvPr/>
        </p:nvCxnSpPr>
        <p:spPr>
          <a:xfrm>
            <a:off x="0" y="1331436"/>
            <a:ext cx="9144000" cy="1588"/>
          </a:xfrm>
          <a:prstGeom prst="line">
            <a:avLst/>
          </a:prstGeom>
          <a:ln w="12700">
            <a:solidFill>
              <a:schemeClr val="tx2">
                <a:lumMod val="75000"/>
              </a:schemeClr>
            </a:solidFill>
          </a:ln>
          <a:effectLst/>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2514600" y="975360"/>
            <a:ext cx="4114800" cy="70104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r>
              <a:rPr lang="en-US" smtClean="0"/>
              <a:t>Click to edit Master title style</a:t>
            </a:r>
            <a:endParaRPr lang="en-US" dirty="0"/>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ts val="400"/>
        </a:spcBef>
        <a:buNone/>
        <a:defRPr sz="1800" b="1" kern="1200" cap="all" spc="0" baseline="0">
          <a:solidFill>
            <a:schemeClr val="bg1">
              <a:lumMod val="75000"/>
              <a:lumOff val="25000"/>
            </a:schemeClr>
          </a:solidFill>
          <a:effectLst/>
          <a:latin typeface="+mj-lt"/>
          <a:ea typeface="+mj-ea"/>
          <a:cs typeface="Tunga" pitchFamily="2"/>
        </a:defRPr>
      </a:lvl1pPr>
    </p:titleStyle>
    <p:bodyStyle>
      <a:lvl1pPr marL="0" indent="0" algn="ctr" defTabSz="914400" rtl="0" eaLnBrk="1" latinLnBrk="0" hangingPunct="1">
        <a:lnSpc>
          <a:spcPct val="100000"/>
        </a:lnSpc>
        <a:spcBef>
          <a:spcPts val="600"/>
        </a:spcBef>
        <a:spcAft>
          <a:spcPts val="0"/>
        </a:spcAft>
        <a:buClr>
          <a:schemeClr val="accent1"/>
        </a:buClr>
        <a:buFontTx/>
        <a:buNone/>
        <a:defRPr sz="2000" b="0" i="0" kern="1200" cap="none" spc="30" baseline="0">
          <a:solidFill>
            <a:schemeClr val="tx1"/>
          </a:solidFill>
          <a:latin typeface="+mn-lt"/>
          <a:ea typeface="+mn-ea"/>
          <a:cs typeface="Tahoma" pitchFamily="34" charset="0"/>
        </a:defRPr>
      </a:lvl1pPr>
      <a:lvl2pPr marL="0" indent="0" algn="ctr" defTabSz="914400" rtl="0" eaLnBrk="1" latinLnBrk="0" hangingPunct="1">
        <a:lnSpc>
          <a:spcPct val="100000"/>
        </a:lnSpc>
        <a:spcBef>
          <a:spcPts val="1200"/>
        </a:spcBef>
        <a:buClr>
          <a:schemeClr val="accent1"/>
        </a:buClr>
        <a:buFontTx/>
        <a:buNone/>
        <a:defRPr sz="1800" kern="1200">
          <a:solidFill>
            <a:schemeClr val="tx2"/>
          </a:solidFill>
          <a:latin typeface="+mn-lt"/>
          <a:ea typeface="+mn-ea"/>
          <a:cs typeface="Tahoma" pitchFamily="34" charset="0"/>
        </a:defRPr>
      </a:lvl2pPr>
      <a:lvl3pPr marL="0" indent="0" algn="ctr" defTabSz="914400" rtl="0" eaLnBrk="1" latinLnBrk="0" hangingPunct="1">
        <a:lnSpc>
          <a:spcPct val="100000"/>
        </a:lnSpc>
        <a:spcBef>
          <a:spcPts val="1200"/>
        </a:spcBef>
        <a:buClr>
          <a:schemeClr val="accent1"/>
        </a:buClr>
        <a:buFontTx/>
        <a:buNone/>
        <a:defRPr sz="1600" kern="1200">
          <a:solidFill>
            <a:schemeClr val="tx1"/>
          </a:solidFill>
          <a:latin typeface="+mn-lt"/>
          <a:ea typeface="+mn-ea"/>
          <a:cs typeface="Tahoma" pitchFamily="34" charset="0"/>
        </a:defRPr>
      </a:lvl3pPr>
      <a:lvl4pPr marL="0" indent="0" algn="ctr" defTabSz="914400" rtl="0" eaLnBrk="1" latinLnBrk="0" hangingPunct="1">
        <a:lnSpc>
          <a:spcPct val="100000"/>
        </a:lnSpc>
        <a:spcBef>
          <a:spcPts val="1200"/>
        </a:spcBef>
        <a:buClr>
          <a:schemeClr val="accent1"/>
        </a:buClr>
        <a:buFontTx/>
        <a:buNone/>
        <a:defRPr sz="1400" kern="1200">
          <a:solidFill>
            <a:schemeClr val="tx2"/>
          </a:solidFill>
          <a:latin typeface="+mn-lt"/>
          <a:ea typeface="+mn-ea"/>
          <a:cs typeface="Tahoma" pitchFamily="34" charset="0"/>
        </a:defRPr>
      </a:lvl4pPr>
      <a:lvl5pPr marL="0" indent="0" algn="ctr" defTabSz="914400" rtl="0" eaLnBrk="1" latinLnBrk="0" hangingPunct="1">
        <a:lnSpc>
          <a:spcPct val="100000"/>
        </a:lnSpc>
        <a:spcBef>
          <a:spcPts val="1200"/>
        </a:spcBef>
        <a:buClr>
          <a:schemeClr val="accent1"/>
        </a:buClr>
        <a:buFontTx/>
        <a:buNone/>
        <a:defRPr sz="1400" kern="1200" baseline="0">
          <a:solidFill>
            <a:schemeClr val="tx1"/>
          </a:solidFill>
          <a:latin typeface="+mn-lt"/>
          <a:ea typeface="+mn-ea"/>
          <a:cs typeface="Tahoma" pitchFamily="34" charset="0"/>
        </a:defRPr>
      </a:lvl5pPr>
      <a:lvl6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6pPr>
      <a:lvl7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7pPr>
      <a:lvl8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8pPr>
      <a:lvl9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752600"/>
            <a:ext cx="7772400" cy="4724400"/>
          </a:xfrm>
        </p:spPr>
        <p:txBody>
          <a:bodyPr/>
          <a:lstStyle/>
          <a:p>
            <a:pPr>
              <a:lnSpc>
                <a:spcPct val="150000"/>
              </a:lnSpc>
            </a:pPr>
            <a:r>
              <a:rPr lang="en-US" dirty="0" smtClean="0">
                <a:latin typeface="Times New Roman" pitchFamily="18" charset="0"/>
                <a:cs typeface="Times New Roman" pitchFamily="18" charset="0"/>
              </a:rPr>
              <a:t>Medical Research</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sz="3200" dirty="0" smtClean="0">
                <a:latin typeface="Times New Roman" pitchFamily="18" charset="0"/>
                <a:cs typeface="Times New Roman" pitchFamily="18" charset="0"/>
              </a:rPr>
              <a:t>Mohammed Khalil AlMohri</a:t>
            </a:r>
            <a:br>
              <a:rPr lang="en-US" sz="3200" dirty="0" smtClean="0">
                <a:latin typeface="Times New Roman" pitchFamily="18" charset="0"/>
                <a:cs typeface="Times New Roman" pitchFamily="18" charset="0"/>
              </a:rPr>
            </a:br>
            <a:r>
              <a:rPr lang="en-US" sz="3200" dirty="0" smtClean="0">
                <a:latin typeface="Times New Roman" pitchFamily="18" charset="0"/>
                <a:cs typeface="Times New Roman" pitchFamily="18" charset="0"/>
              </a:rPr>
              <a:t>Mrs. Timm</a:t>
            </a:r>
            <a:br>
              <a:rPr lang="en-US" sz="3200" dirty="0" smtClean="0">
                <a:latin typeface="Times New Roman" pitchFamily="18" charset="0"/>
                <a:cs typeface="Times New Roman" pitchFamily="18" charset="0"/>
              </a:rPr>
            </a:br>
            <a:r>
              <a:rPr lang="en-US" sz="3200" dirty="0" smtClean="0">
                <a:latin typeface="Times New Roman" pitchFamily="18" charset="0"/>
                <a:cs typeface="Times New Roman" pitchFamily="18" charset="0"/>
              </a:rPr>
              <a:t>12D</a:t>
            </a:r>
            <a:br>
              <a:rPr lang="en-US" sz="3200" dirty="0" smtClean="0">
                <a:latin typeface="Times New Roman" pitchFamily="18" charset="0"/>
                <a:cs typeface="Times New Roman" pitchFamily="18" charset="0"/>
              </a:rPr>
            </a:br>
            <a:r>
              <a:rPr lang="en-US" sz="3200" dirty="0" smtClean="0">
                <a:latin typeface="Times New Roman" pitchFamily="18" charset="0"/>
                <a:cs typeface="Times New Roman" pitchFamily="18" charset="0"/>
              </a:rPr>
              <a:t>10/3/2013</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36426490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533400" y="2438400"/>
            <a:ext cx="4023360" cy="4005072"/>
          </a:xfrm>
        </p:spPr>
        <p:txBody>
          <a:bodyPr>
            <a:normAutofit/>
          </a:bodyPr>
          <a:lstStyle/>
          <a:p>
            <a:pPr algn="l"/>
            <a:r>
              <a:rPr lang="en-US" sz="2400" dirty="0" smtClean="0"/>
              <a:t> Dysfunction may occur in four main domains:</a:t>
            </a:r>
          </a:p>
          <a:p>
            <a:pPr algn="l"/>
            <a:endParaRPr lang="en-US" sz="2400" dirty="0" smtClean="0"/>
          </a:p>
          <a:p>
            <a:pPr marL="342900" indent="-342900" algn="l">
              <a:buFont typeface="Arial" pitchFamily="34" charset="0"/>
              <a:buChar char="•"/>
            </a:pPr>
            <a:r>
              <a:rPr lang="en-US" sz="1800" dirty="0" smtClean="0"/>
              <a:t>Physiological functioning</a:t>
            </a:r>
          </a:p>
          <a:p>
            <a:pPr marL="342900" indent="-342900" algn="l">
              <a:buFont typeface="Arial" pitchFamily="34" charset="0"/>
              <a:buChar char="•"/>
            </a:pPr>
            <a:r>
              <a:rPr lang="en-US" sz="1800" dirty="0" smtClean="0"/>
              <a:t>Academic Functioning</a:t>
            </a:r>
          </a:p>
          <a:p>
            <a:pPr marL="342900" indent="-342900" algn="l">
              <a:buFont typeface="Arial" pitchFamily="34" charset="0"/>
              <a:buChar char="•"/>
            </a:pPr>
            <a:r>
              <a:rPr lang="en-US" sz="1800" dirty="0" smtClean="0"/>
              <a:t>Social Functioning</a:t>
            </a:r>
          </a:p>
          <a:p>
            <a:pPr marL="342900" indent="-342900" algn="l">
              <a:buFont typeface="Arial" pitchFamily="34" charset="0"/>
              <a:buChar char="•"/>
            </a:pPr>
            <a:r>
              <a:rPr lang="en-US" sz="1800" dirty="0" smtClean="0"/>
              <a:t>Family Functioning </a:t>
            </a:r>
            <a:r>
              <a:rPr lang="en-US" sz="2400" dirty="0" smtClean="0"/>
              <a:t> </a:t>
            </a:r>
          </a:p>
          <a:p>
            <a:pPr marL="342900" indent="-342900" algn="l">
              <a:buFont typeface="Arial" pitchFamily="34" charset="0"/>
              <a:buChar char="•"/>
            </a:pPr>
            <a:endParaRPr lang="en-US" sz="1800" dirty="0"/>
          </a:p>
        </p:txBody>
      </p:sp>
      <p:pic>
        <p:nvPicPr>
          <p:cNvPr id="5" name="Content Placeholder 4"/>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4876800" y="2590800"/>
            <a:ext cx="3794125" cy="2991621"/>
          </a:xfrm>
        </p:spPr>
      </p:pic>
      <p:sp>
        <p:nvSpPr>
          <p:cNvPr id="2" name="Title 1"/>
          <p:cNvSpPr>
            <a:spLocks noGrp="1"/>
          </p:cNvSpPr>
          <p:nvPr>
            <p:ph type="title"/>
          </p:nvPr>
        </p:nvSpPr>
        <p:spPr/>
        <p:txBody>
          <a:bodyPr/>
          <a:lstStyle/>
          <a:p>
            <a:r>
              <a:rPr lang="en-US" dirty="0" smtClean="0"/>
              <a:t>Physiological problems</a:t>
            </a:r>
            <a:br>
              <a:rPr lang="en-US" dirty="0" smtClean="0"/>
            </a:br>
            <a:r>
              <a:rPr lang="en-US" dirty="0" smtClean="0"/>
              <a:t>(continued)</a:t>
            </a:r>
            <a:endParaRPr lang="en-US" dirty="0"/>
          </a:p>
        </p:txBody>
      </p:sp>
    </p:spTree>
    <p:extLst>
      <p:ext uri="{BB962C8B-B14F-4D97-AF65-F5344CB8AC3E}">
        <p14:creationId xmlns:p14="http://schemas.microsoft.com/office/powerpoint/2010/main" val="18226872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381000" y="2667000"/>
            <a:ext cx="4023360" cy="3008376"/>
          </a:xfrm>
        </p:spPr>
        <p:txBody>
          <a:bodyPr/>
          <a:lstStyle/>
          <a:p>
            <a:pPr algn="l"/>
            <a:r>
              <a:rPr lang="en-US" sz="2400" dirty="0" smtClean="0"/>
              <a:t>Blood transfusions</a:t>
            </a:r>
          </a:p>
          <a:p>
            <a:pPr marL="342900" indent="-342900" algn="l">
              <a:buFont typeface="Arial" pitchFamily="34" charset="0"/>
              <a:buChar char="•"/>
            </a:pPr>
            <a:r>
              <a:rPr lang="en-US" sz="1800" dirty="0" smtClean="0"/>
              <a:t>Replacing sickled- cell blood</a:t>
            </a:r>
          </a:p>
          <a:p>
            <a:pPr marL="342900" indent="-342900" algn="l">
              <a:buFont typeface="Arial" pitchFamily="34" charset="0"/>
              <a:buChar char="•"/>
            </a:pPr>
            <a:endParaRPr lang="en-US" sz="1800" dirty="0"/>
          </a:p>
          <a:p>
            <a:pPr marL="342900" indent="-342900" algn="l">
              <a:buFont typeface="Arial" pitchFamily="34" charset="0"/>
              <a:buChar char="•"/>
            </a:pPr>
            <a:endParaRPr lang="en-US" sz="1800" dirty="0" smtClean="0"/>
          </a:p>
          <a:p>
            <a:pPr marL="342900" indent="-342900" algn="l">
              <a:buFont typeface="Arial" pitchFamily="34" charset="0"/>
              <a:buChar char="•"/>
            </a:pPr>
            <a:endParaRPr lang="en-US" sz="1800" dirty="0" smtClean="0"/>
          </a:p>
          <a:p>
            <a:pPr marL="342900" indent="-342900" algn="l">
              <a:buFont typeface="Arial" pitchFamily="34" charset="0"/>
              <a:buChar char="•"/>
            </a:pPr>
            <a:endParaRPr lang="en-US" sz="1800" dirty="0"/>
          </a:p>
          <a:p>
            <a:pPr algn="l"/>
            <a:r>
              <a:rPr lang="en-US" sz="2400" dirty="0" smtClean="0"/>
              <a:t>Bone marrow transplant</a:t>
            </a:r>
          </a:p>
          <a:p>
            <a:pPr marL="342900" indent="-342900" algn="l">
              <a:buFont typeface="Arial" pitchFamily="34" charset="0"/>
              <a:buChar char="•"/>
            </a:pPr>
            <a:r>
              <a:rPr lang="en-US" sz="1800" dirty="0" smtClean="0"/>
              <a:t>Taken from donors bone marrow</a:t>
            </a:r>
          </a:p>
          <a:p>
            <a:pPr algn="l"/>
            <a:endParaRPr lang="en-US" dirty="0"/>
          </a:p>
        </p:txBody>
      </p:sp>
      <p:pic>
        <p:nvPicPr>
          <p:cNvPr id="5" name="Content Placeholder 4"/>
          <p:cNvPicPr>
            <a:picLocks noGrp="1" noChangeAspect="1"/>
          </p:cNvPicPr>
          <p:nvPr>
            <p:ph sz="quarter" idx="14"/>
          </p:nvPr>
        </p:nvPicPr>
        <p:blipFill>
          <a:blip r:embed="rId3" cstate="print">
            <a:extLst>
              <a:ext uri="{28A0092B-C50C-407E-A947-70E740481C1C}">
                <a14:useLocalDpi xmlns:a14="http://schemas.microsoft.com/office/drawing/2010/main" val="0"/>
              </a:ext>
            </a:extLst>
          </a:blip>
          <a:stretch>
            <a:fillRect/>
          </a:stretch>
        </p:blipFill>
        <p:spPr>
          <a:xfrm>
            <a:off x="5092700" y="2133600"/>
            <a:ext cx="2819400" cy="1870755"/>
          </a:xfrm>
        </p:spPr>
      </p:pic>
      <p:sp>
        <p:nvSpPr>
          <p:cNvPr id="2" name="Title 1"/>
          <p:cNvSpPr>
            <a:spLocks noGrp="1"/>
          </p:cNvSpPr>
          <p:nvPr>
            <p:ph type="title"/>
          </p:nvPr>
        </p:nvSpPr>
        <p:spPr/>
        <p:txBody>
          <a:bodyPr/>
          <a:lstStyle/>
          <a:p>
            <a:r>
              <a:rPr lang="en-US" dirty="0" smtClean="0"/>
              <a:t>Treatments</a:t>
            </a:r>
            <a:endParaRPr lang="en-US"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05400" y="4267200"/>
            <a:ext cx="2895600" cy="2209800"/>
          </a:xfrm>
          <a:prstGeom prst="rect">
            <a:avLst/>
          </a:prstGeom>
        </p:spPr>
      </p:pic>
    </p:spTree>
    <p:extLst>
      <p:ext uri="{BB962C8B-B14F-4D97-AF65-F5344CB8AC3E}">
        <p14:creationId xmlns:p14="http://schemas.microsoft.com/office/powerpoint/2010/main" val="13644002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457200" y="2895600"/>
            <a:ext cx="4023360" cy="2855976"/>
          </a:xfrm>
        </p:spPr>
        <p:txBody>
          <a:bodyPr>
            <a:normAutofit/>
          </a:bodyPr>
          <a:lstStyle/>
          <a:p>
            <a:pPr algn="l"/>
            <a:r>
              <a:rPr lang="en-US" sz="2400" dirty="0" smtClean="0"/>
              <a:t>Penicillin Treatment</a:t>
            </a:r>
          </a:p>
          <a:p>
            <a:pPr marL="342900" indent="-342900" algn="l">
              <a:buFont typeface="Arial" pitchFamily="34" charset="0"/>
              <a:buChar char="•"/>
            </a:pPr>
            <a:r>
              <a:rPr lang="en-US" sz="1800" dirty="0" smtClean="0"/>
              <a:t>Life expectancy</a:t>
            </a:r>
          </a:p>
          <a:p>
            <a:pPr marL="342900" indent="-342900" algn="l">
              <a:buFont typeface="Arial" pitchFamily="34" charset="0"/>
              <a:buChar char="•"/>
            </a:pPr>
            <a:endParaRPr lang="en-US" sz="1800" dirty="0" smtClean="0"/>
          </a:p>
          <a:p>
            <a:pPr algn="l"/>
            <a:r>
              <a:rPr lang="en-US" sz="2400" dirty="0" smtClean="0"/>
              <a:t>Hydra Treatment</a:t>
            </a:r>
          </a:p>
          <a:p>
            <a:pPr marL="285750" indent="-285750" algn="l">
              <a:buFont typeface="Arial" pitchFamily="34" charset="0"/>
              <a:buChar char="•"/>
            </a:pPr>
            <a:r>
              <a:rPr lang="en-US" sz="1800" dirty="0" smtClean="0"/>
              <a:t>Treatment of leukemia and cancers</a:t>
            </a:r>
            <a:endParaRPr lang="en-US" sz="1800" dirty="0"/>
          </a:p>
        </p:txBody>
      </p:sp>
      <p:pic>
        <p:nvPicPr>
          <p:cNvPr id="8" name="Content Placeholder 7"/>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5029200" y="2971800"/>
            <a:ext cx="3581400" cy="2143919"/>
          </a:xfrm>
        </p:spPr>
      </p:pic>
      <p:sp>
        <p:nvSpPr>
          <p:cNvPr id="2" name="Title 1"/>
          <p:cNvSpPr>
            <a:spLocks noGrp="1"/>
          </p:cNvSpPr>
          <p:nvPr>
            <p:ph type="title"/>
          </p:nvPr>
        </p:nvSpPr>
        <p:spPr/>
        <p:txBody>
          <a:bodyPr/>
          <a:lstStyle/>
          <a:p>
            <a:r>
              <a:rPr lang="en-US" dirty="0" smtClean="0"/>
              <a:t>Further Treatments</a:t>
            </a:r>
            <a:endParaRPr lang="en-US" dirty="0"/>
          </a:p>
        </p:txBody>
      </p:sp>
    </p:spTree>
    <p:extLst>
      <p:ext uri="{BB962C8B-B14F-4D97-AF65-F5344CB8AC3E}">
        <p14:creationId xmlns:p14="http://schemas.microsoft.com/office/powerpoint/2010/main" val="23799020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533400" y="2133600"/>
            <a:ext cx="8229600" cy="4075176"/>
          </a:xfrm>
        </p:spPr>
        <p:txBody>
          <a:bodyPr>
            <a:normAutofit/>
          </a:bodyPr>
          <a:lstStyle/>
          <a:p>
            <a:pPr algn="l"/>
            <a:r>
              <a:rPr lang="en-US" dirty="0" smtClean="0"/>
              <a:t>    This disorder cannot be controlled as it is inherited from past generations. People with sickle cell suffer from various types physical discomfort. This directly affects their social, academic, physiological, and even family functioning. People with sickle cell will not have a extensive life expectancy due to their extreme conditions. However with the new treatments and medical advancements, a patient will be able to have finer life spans and comforts.  </a:t>
            </a:r>
            <a:endParaRPr lang="en-US" dirty="0"/>
          </a:p>
        </p:txBody>
      </p:sp>
      <p:sp>
        <p:nvSpPr>
          <p:cNvPr id="2" name="Title 1"/>
          <p:cNvSpPr>
            <a:spLocks noGrp="1"/>
          </p:cNvSpPr>
          <p:nvPr>
            <p:ph type="title"/>
          </p:nvPr>
        </p:nvSpPr>
        <p:spPr/>
        <p:txBody>
          <a:bodyPr/>
          <a:lstStyle/>
          <a:p>
            <a:r>
              <a:rPr lang="en-US" dirty="0" smtClean="0"/>
              <a:t>Conclusion</a:t>
            </a:r>
            <a:endParaRPr lang="en-US" dirty="0"/>
          </a:p>
        </p:txBody>
      </p:sp>
      <p:pic>
        <p:nvPicPr>
          <p:cNvPr id="5" name="Content Placeholder 4"/>
          <p:cNvPicPr>
            <a:picLocks noGrp="1" noChangeAspect="1"/>
          </p:cNvPicPr>
          <p:nvPr>
            <p:ph sz="quarter" idx="4294967295"/>
          </p:nvPr>
        </p:nvPicPr>
        <p:blipFill>
          <a:blip r:embed="rId3">
            <a:extLst>
              <a:ext uri="{28A0092B-C50C-407E-A947-70E740481C1C}">
                <a14:useLocalDpi xmlns:a14="http://schemas.microsoft.com/office/drawing/2010/main" val="0"/>
              </a:ext>
            </a:extLst>
          </a:blip>
          <a:stretch>
            <a:fillRect/>
          </a:stretch>
        </p:blipFill>
        <p:spPr>
          <a:xfrm>
            <a:off x="2895600" y="4191000"/>
            <a:ext cx="3343275" cy="2506772"/>
          </a:xfrm>
        </p:spPr>
      </p:pic>
    </p:spTree>
    <p:extLst>
      <p:ext uri="{BB962C8B-B14F-4D97-AF65-F5344CB8AC3E}">
        <p14:creationId xmlns:p14="http://schemas.microsoft.com/office/powerpoint/2010/main" val="15945338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228600" y="1447800"/>
            <a:ext cx="8686800" cy="5257800"/>
          </a:xfrm>
        </p:spPr>
        <p:txBody>
          <a:bodyPr>
            <a:normAutofit fontScale="62500" lnSpcReduction="20000"/>
          </a:bodyPr>
          <a:lstStyle/>
          <a:p>
            <a:pPr indent="-457200">
              <a:lnSpc>
                <a:spcPct val="200000"/>
              </a:lnSpc>
              <a:spcBef>
                <a:spcPts val="0"/>
              </a:spcBef>
            </a:pPr>
            <a:r>
              <a:rPr lang="en-US" dirty="0" err="1">
                <a:latin typeface="Times New Roman"/>
                <a:ea typeface="Times New Roman"/>
              </a:rPr>
              <a:t>Barbarin</a:t>
            </a:r>
            <a:r>
              <a:rPr lang="en-US" dirty="0">
                <a:latin typeface="Times New Roman"/>
                <a:ea typeface="Times New Roman"/>
              </a:rPr>
              <a:t>, Oscar A., Charles F. Whitten, and Sandy M. Bonds. "Estimating Rates of Psychosocial Problems in Urban and Poor Children with Sickle Cell Anemia." </a:t>
            </a:r>
            <a:r>
              <a:rPr lang="en-US" i="1" dirty="0">
                <a:latin typeface="Times New Roman"/>
                <a:ea typeface="Times New Roman"/>
              </a:rPr>
              <a:t>Health and Social Work</a:t>
            </a:r>
            <a:r>
              <a:rPr lang="en-US" dirty="0">
                <a:latin typeface="Times New Roman"/>
                <a:ea typeface="Times New Roman"/>
              </a:rPr>
              <a:t> 19.2 (1994): 112+. </a:t>
            </a:r>
            <a:r>
              <a:rPr lang="en-US" i="1" dirty="0" err="1">
                <a:latin typeface="Times New Roman"/>
                <a:ea typeface="Times New Roman"/>
              </a:rPr>
              <a:t>Questia</a:t>
            </a:r>
            <a:r>
              <a:rPr lang="en-US" dirty="0">
                <a:latin typeface="Times New Roman"/>
                <a:ea typeface="Times New Roman"/>
              </a:rPr>
              <a:t>. Web. 19 Feb. 2013.</a:t>
            </a:r>
          </a:p>
          <a:p>
            <a:pPr indent="-457200">
              <a:lnSpc>
                <a:spcPct val="200000"/>
              </a:lnSpc>
              <a:spcBef>
                <a:spcPts val="0"/>
              </a:spcBef>
            </a:pPr>
            <a:r>
              <a:rPr lang="en-US" dirty="0" err="1">
                <a:latin typeface="Times New Roman"/>
                <a:ea typeface="Times New Roman"/>
              </a:rPr>
              <a:t>Burnes</a:t>
            </a:r>
            <a:r>
              <a:rPr lang="en-US" dirty="0">
                <a:latin typeface="Times New Roman"/>
                <a:ea typeface="Times New Roman"/>
              </a:rPr>
              <a:t>, David P. R., Beverley J. </a:t>
            </a:r>
            <a:r>
              <a:rPr lang="en-US" dirty="0" err="1">
                <a:latin typeface="Times New Roman"/>
                <a:ea typeface="Times New Roman"/>
              </a:rPr>
              <a:t>Antle</a:t>
            </a:r>
            <a:r>
              <a:rPr lang="en-US" dirty="0">
                <a:latin typeface="Times New Roman"/>
                <a:ea typeface="Times New Roman"/>
              </a:rPr>
              <a:t>, Charmaine C. Williams, and Lisa Cook. "Mothers Raising Children with Sickle Cell Disease at the Intersection of Race, Gender, and Illness Stigma." </a:t>
            </a:r>
            <a:r>
              <a:rPr lang="en-US" i="1" dirty="0">
                <a:latin typeface="Times New Roman"/>
                <a:ea typeface="Times New Roman"/>
              </a:rPr>
              <a:t>Health and Social Work</a:t>
            </a:r>
            <a:r>
              <a:rPr lang="en-US" dirty="0">
                <a:latin typeface="Times New Roman"/>
                <a:ea typeface="Times New Roman"/>
              </a:rPr>
              <a:t> 33.3 (2008): 211+. </a:t>
            </a:r>
            <a:r>
              <a:rPr lang="en-US" i="1" dirty="0" err="1">
                <a:latin typeface="Times New Roman"/>
                <a:ea typeface="Times New Roman"/>
              </a:rPr>
              <a:t>Questia</a:t>
            </a:r>
            <a:r>
              <a:rPr lang="en-US" dirty="0">
                <a:latin typeface="Times New Roman"/>
                <a:ea typeface="Times New Roman"/>
              </a:rPr>
              <a:t>. Web. 19 Feb. 2013.</a:t>
            </a:r>
          </a:p>
          <a:p>
            <a:pPr indent="-457200">
              <a:lnSpc>
                <a:spcPct val="200000"/>
              </a:lnSpc>
              <a:spcBef>
                <a:spcPts val="0"/>
              </a:spcBef>
            </a:pPr>
            <a:r>
              <a:rPr lang="en-US" dirty="0" err="1">
                <a:latin typeface="Times New Roman"/>
                <a:ea typeface="Times New Roman"/>
              </a:rPr>
              <a:t>Darity</a:t>
            </a:r>
            <a:r>
              <a:rPr lang="en-US" dirty="0">
                <a:latin typeface="Times New Roman"/>
                <a:ea typeface="Times New Roman"/>
              </a:rPr>
              <a:t>, William, Sr., </a:t>
            </a:r>
            <a:r>
              <a:rPr lang="en-US" dirty="0" err="1">
                <a:latin typeface="Times New Roman"/>
                <a:ea typeface="Times New Roman"/>
              </a:rPr>
              <a:t>Noma</a:t>
            </a:r>
            <a:r>
              <a:rPr lang="en-US" dirty="0">
                <a:latin typeface="Times New Roman"/>
                <a:ea typeface="Times New Roman"/>
              </a:rPr>
              <a:t> L. Roberson, and </a:t>
            </a:r>
            <a:r>
              <a:rPr lang="en-US" dirty="0" err="1">
                <a:latin typeface="Times New Roman"/>
                <a:ea typeface="Times New Roman"/>
              </a:rPr>
              <a:t>Wornie</a:t>
            </a:r>
            <a:r>
              <a:rPr lang="en-US" dirty="0">
                <a:latin typeface="Times New Roman"/>
                <a:ea typeface="Times New Roman"/>
              </a:rPr>
              <a:t> L. Reed. </a:t>
            </a:r>
            <a:r>
              <a:rPr lang="en-US" i="1" dirty="0">
                <a:latin typeface="Times New Roman"/>
                <a:ea typeface="Times New Roman"/>
              </a:rPr>
              <a:t>Health and Medical Care of African-Americans</a:t>
            </a:r>
            <a:r>
              <a:rPr lang="en-US" dirty="0">
                <a:latin typeface="Times New Roman"/>
                <a:ea typeface="Times New Roman"/>
              </a:rPr>
              <a:t>. Westport, CT: Auburn House, 1993. </a:t>
            </a:r>
            <a:r>
              <a:rPr lang="en-US" i="1" dirty="0" err="1">
                <a:latin typeface="Times New Roman"/>
                <a:ea typeface="Times New Roman"/>
              </a:rPr>
              <a:t>Questia</a:t>
            </a:r>
            <a:r>
              <a:rPr lang="en-US" dirty="0">
                <a:latin typeface="Times New Roman"/>
                <a:ea typeface="Times New Roman"/>
              </a:rPr>
              <a:t>. Web. 19 Feb. 2013.</a:t>
            </a:r>
          </a:p>
          <a:p>
            <a:pPr indent="-457200">
              <a:lnSpc>
                <a:spcPct val="200000"/>
              </a:lnSpc>
              <a:spcBef>
                <a:spcPts val="0"/>
              </a:spcBef>
            </a:pPr>
            <a:r>
              <a:rPr lang="en-US" dirty="0" err="1">
                <a:latin typeface="Times New Roman"/>
                <a:ea typeface="Times New Roman"/>
              </a:rPr>
              <a:t>Drotar</a:t>
            </a:r>
            <a:r>
              <a:rPr lang="en-US" dirty="0">
                <a:latin typeface="Times New Roman"/>
                <a:ea typeface="Times New Roman"/>
              </a:rPr>
              <a:t>, Dennis, ed. </a:t>
            </a:r>
            <a:r>
              <a:rPr lang="en-US" i="1" dirty="0">
                <a:latin typeface="Times New Roman"/>
                <a:ea typeface="Times New Roman"/>
              </a:rPr>
              <a:t>Promoting Adherence to Medical Treatment in Chronic Childhood Illness: Concepts, Methods, and Interventions</a:t>
            </a:r>
            <a:r>
              <a:rPr lang="en-US" dirty="0">
                <a:latin typeface="Times New Roman"/>
                <a:ea typeface="Times New Roman"/>
              </a:rPr>
              <a:t>. Mahwah, NJ: Lawrence Erlbaum Associates, 2000. </a:t>
            </a:r>
            <a:r>
              <a:rPr lang="en-US" i="1" dirty="0" err="1">
                <a:latin typeface="Times New Roman"/>
                <a:ea typeface="Times New Roman"/>
              </a:rPr>
              <a:t>Questia</a:t>
            </a:r>
            <a:r>
              <a:rPr lang="en-US" dirty="0">
                <a:latin typeface="Times New Roman"/>
                <a:ea typeface="Times New Roman"/>
              </a:rPr>
              <a:t>. Web. 19 Feb. 2013.</a:t>
            </a:r>
          </a:p>
          <a:p>
            <a:pPr indent="-457200">
              <a:lnSpc>
                <a:spcPct val="200000"/>
              </a:lnSpc>
              <a:spcBef>
                <a:spcPts val="0"/>
              </a:spcBef>
            </a:pPr>
            <a:r>
              <a:rPr lang="en-US" dirty="0" smtClean="0">
                <a:latin typeface="Times New Roman"/>
                <a:ea typeface="Times New Roman"/>
              </a:rPr>
              <a:t>Frank-</a:t>
            </a:r>
            <a:r>
              <a:rPr lang="en-US" dirty="0" err="1" smtClean="0">
                <a:latin typeface="Times New Roman"/>
                <a:ea typeface="Times New Roman"/>
              </a:rPr>
              <a:t>Kamenetskii</a:t>
            </a:r>
            <a:r>
              <a:rPr lang="en-US" dirty="0">
                <a:latin typeface="Times New Roman"/>
                <a:ea typeface="Times New Roman"/>
              </a:rPr>
              <a:t>, Maxim D. </a:t>
            </a:r>
            <a:r>
              <a:rPr lang="en-US" i="1" dirty="0">
                <a:latin typeface="Times New Roman"/>
                <a:ea typeface="Times New Roman"/>
              </a:rPr>
              <a:t>Unraveling DNA: The Most Important Molecule of Life</a:t>
            </a:r>
            <a:r>
              <a:rPr lang="en-US" dirty="0">
                <a:latin typeface="Times New Roman"/>
                <a:ea typeface="Times New Roman"/>
              </a:rPr>
              <a:t>. Trans. Lev </a:t>
            </a:r>
            <a:r>
              <a:rPr lang="en-US" dirty="0" err="1">
                <a:latin typeface="Times New Roman"/>
                <a:ea typeface="Times New Roman"/>
              </a:rPr>
              <a:t>Liapin</a:t>
            </a:r>
            <a:r>
              <a:rPr lang="en-US" dirty="0">
                <a:latin typeface="Times New Roman"/>
                <a:ea typeface="Times New Roman"/>
              </a:rPr>
              <a:t>. Revised ed. Reading, MA: Perseus, 1997. </a:t>
            </a:r>
            <a:r>
              <a:rPr lang="en-US" i="1" dirty="0" err="1">
                <a:latin typeface="Times New Roman"/>
                <a:ea typeface="Times New Roman"/>
              </a:rPr>
              <a:t>Questia</a:t>
            </a:r>
            <a:r>
              <a:rPr lang="en-US" dirty="0">
                <a:latin typeface="Times New Roman"/>
                <a:ea typeface="Times New Roman"/>
              </a:rPr>
              <a:t>. Web. 19 Feb. </a:t>
            </a:r>
            <a:r>
              <a:rPr lang="en-US" dirty="0" smtClean="0">
                <a:latin typeface="Times New Roman"/>
                <a:ea typeface="Times New Roman"/>
              </a:rPr>
              <a:t>2013.</a:t>
            </a:r>
          </a:p>
          <a:p>
            <a:pPr indent="-457200">
              <a:lnSpc>
                <a:spcPct val="200000"/>
              </a:lnSpc>
              <a:spcBef>
                <a:spcPts val="0"/>
              </a:spcBef>
            </a:pPr>
            <a:r>
              <a:rPr lang="en-US" dirty="0" err="1" smtClean="0">
                <a:latin typeface="Times New Roman"/>
                <a:ea typeface="Times New Roman"/>
              </a:rPr>
              <a:t>Fullwiley</a:t>
            </a:r>
            <a:r>
              <a:rPr lang="en-US" dirty="0">
                <a:latin typeface="Times New Roman"/>
                <a:ea typeface="Times New Roman"/>
              </a:rPr>
              <a:t>, </a:t>
            </a:r>
            <a:r>
              <a:rPr lang="en-US" dirty="0" err="1">
                <a:latin typeface="Times New Roman"/>
                <a:ea typeface="Times New Roman"/>
              </a:rPr>
              <a:t>Duana</a:t>
            </a:r>
            <a:r>
              <a:rPr lang="en-US" dirty="0">
                <a:latin typeface="Times New Roman"/>
                <a:ea typeface="Times New Roman"/>
              </a:rPr>
              <a:t>. </a:t>
            </a:r>
            <a:r>
              <a:rPr lang="en-US" i="1" dirty="0">
                <a:latin typeface="Times New Roman"/>
                <a:ea typeface="Times New Roman"/>
              </a:rPr>
              <a:t>The </a:t>
            </a:r>
            <a:r>
              <a:rPr lang="en-US" i="1" dirty="0" err="1">
                <a:latin typeface="Times New Roman"/>
                <a:ea typeface="Times New Roman"/>
              </a:rPr>
              <a:t>Enculturated</a:t>
            </a:r>
            <a:r>
              <a:rPr lang="en-US" i="1" dirty="0">
                <a:latin typeface="Times New Roman"/>
                <a:ea typeface="Times New Roman"/>
              </a:rPr>
              <a:t> Gene: Sickle Cell Health Politics and Biological Difference in West Africa</a:t>
            </a:r>
            <a:r>
              <a:rPr lang="en-US" dirty="0">
                <a:latin typeface="Times New Roman"/>
                <a:ea typeface="Times New Roman"/>
              </a:rPr>
              <a:t>. Princeton, NJ: Princeton UP, 2012. </a:t>
            </a:r>
            <a:r>
              <a:rPr lang="en-US" i="1" dirty="0" err="1">
                <a:latin typeface="Times New Roman"/>
                <a:ea typeface="Times New Roman"/>
              </a:rPr>
              <a:t>Questia</a:t>
            </a:r>
            <a:r>
              <a:rPr lang="en-US" dirty="0">
                <a:latin typeface="Times New Roman"/>
                <a:ea typeface="Times New Roman"/>
              </a:rPr>
              <a:t>. Web. 19 Feb. 2013.</a:t>
            </a:r>
          </a:p>
          <a:p>
            <a:pPr algn="l"/>
            <a:endParaRPr lang="en-US" dirty="0"/>
          </a:p>
        </p:txBody>
      </p:sp>
      <p:sp>
        <p:nvSpPr>
          <p:cNvPr id="2" name="Title 1"/>
          <p:cNvSpPr>
            <a:spLocks noGrp="1"/>
          </p:cNvSpPr>
          <p:nvPr>
            <p:ph type="title"/>
          </p:nvPr>
        </p:nvSpPr>
        <p:spPr>
          <a:xfrm>
            <a:off x="2514600" y="381000"/>
            <a:ext cx="4114800" cy="701040"/>
          </a:xfrm>
        </p:spPr>
        <p:txBody>
          <a:bodyPr/>
          <a:lstStyle/>
          <a:p>
            <a:r>
              <a:rPr lang="en-US" dirty="0" smtClean="0"/>
              <a:t>Work Cited</a:t>
            </a:r>
            <a:endParaRPr lang="en-US" dirty="0"/>
          </a:p>
        </p:txBody>
      </p:sp>
    </p:spTree>
    <p:extLst>
      <p:ext uri="{BB962C8B-B14F-4D97-AF65-F5344CB8AC3E}">
        <p14:creationId xmlns:p14="http://schemas.microsoft.com/office/powerpoint/2010/main" val="820178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52400" y="1447800"/>
            <a:ext cx="8839200" cy="5257800"/>
          </a:xfrm>
        </p:spPr>
        <p:txBody>
          <a:bodyPr>
            <a:normAutofit/>
          </a:bodyPr>
          <a:lstStyle/>
          <a:p>
            <a:pPr indent="-457200">
              <a:lnSpc>
                <a:spcPct val="200000"/>
              </a:lnSpc>
              <a:spcBef>
                <a:spcPts val="0"/>
              </a:spcBef>
            </a:pPr>
            <a:r>
              <a:rPr lang="en-US" sz="1500" dirty="0">
                <a:latin typeface="Times New Roman"/>
                <a:ea typeface="Times New Roman"/>
              </a:rPr>
              <a:t>Kessler, James H., J. S. Kidd, Renée A. Kidd, and Katherine A. Morin. </a:t>
            </a:r>
            <a:r>
              <a:rPr lang="en-US" sz="1500" i="1" dirty="0">
                <a:latin typeface="Times New Roman"/>
                <a:ea typeface="Times New Roman"/>
              </a:rPr>
              <a:t>Distinguished African American Scientists of the 20th Century</a:t>
            </a:r>
            <a:r>
              <a:rPr lang="en-US" sz="1500" dirty="0">
                <a:latin typeface="Times New Roman"/>
                <a:ea typeface="Times New Roman"/>
              </a:rPr>
              <a:t>. Phoenix: Oryx, 1996. </a:t>
            </a:r>
            <a:r>
              <a:rPr lang="en-US" sz="1500" i="1" dirty="0" err="1">
                <a:latin typeface="Times New Roman"/>
                <a:ea typeface="Times New Roman"/>
              </a:rPr>
              <a:t>Questia</a:t>
            </a:r>
            <a:r>
              <a:rPr lang="en-US" sz="1500" dirty="0">
                <a:latin typeface="Times New Roman"/>
                <a:ea typeface="Times New Roman"/>
              </a:rPr>
              <a:t>. Web. 19 Feb. 2013.</a:t>
            </a:r>
          </a:p>
          <a:p>
            <a:pPr indent="-457200">
              <a:lnSpc>
                <a:spcPct val="200000"/>
              </a:lnSpc>
              <a:spcBef>
                <a:spcPts val="0"/>
              </a:spcBef>
            </a:pPr>
            <a:r>
              <a:rPr lang="en-US" sz="1500" dirty="0">
                <a:latin typeface="Times New Roman"/>
                <a:ea typeface="Times New Roman"/>
              </a:rPr>
              <a:t>Mayfield, Eleanor. "New Hope for People with Sickle Cell Anemia." </a:t>
            </a:r>
            <a:r>
              <a:rPr lang="en-US" sz="1500" i="1" dirty="0">
                <a:latin typeface="Times New Roman"/>
                <a:ea typeface="Times New Roman"/>
              </a:rPr>
              <a:t>FDA Consumer</a:t>
            </a:r>
            <a:r>
              <a:rPr lang="en-US" sz="1500" dirty="0">
                <a:latin typeface="Times New Roman"/>
                <a:ea typeface="Times New Roman"/>
              </a:rPr>
              <a:t> May 1996: 16+. </a:t>
            </a:r>
            <a:r>
              <a:rPr lang="en-US" sz="1500" i="1" dirty="0" err="1">
                <a:latin typeface="Times New Roman"/>
                <a:ea typeface="Times New Roman"/>
              </a:rPr>
              <a:t>Questia</a:t>
            </a:r>
            <a:r>
              <a:rPr lang="en-US" sz="1500" dirty="0">
                <a:latin typeface="Times New Roman"/>
                <a:ea typeface="Times New Roman"/>
              </a:rPr>
              <a:t>. Web. 19 Feb. 2013.</a:t>
            </a:r>
          </a:p>
          <a:p>
            <a:pPr indent="-457200">
              <a:lnSpc>
                <a:spcPct val="200000"/>
              </a:lnSpc>
              <a:spcBef>
                <a:spcPts val="0"/>
              </a:spcBef>
            </a:pPr>
            <a:r>
              <a:rPr lang="en-US" sz="1500" dirty="0">
                <a:latin typeface="Times New Roman"/>
                <a:ea typeface="Times New Roman"/>
              </a:rPr>
              <a:t>Pines, Maya. </a:t>
            </a:r>
            <a:r>
              <a:rPr lang="en-US" sz="1500" i="1" dirty="0">
                <a:latin typeface="Times New Roman"/>
                <a:ea typeface="Times New Roman"/>
              </a:rPr>
              <a:t>Inside the Cell: The New Frontier of Medical Science</a:t>
            </a:r>
            <a:r>
              <a:rPr lang="en-US" sz="1500" dirty="0">
                <a:latin typeface="Times New Roman"/>
                <a:ea typeface="Times New Roman"/>
              </a:rPr>
              <a:t>. Bethesda, MD: US Dept. of Health Education, and Welfare, Pubic Health Service, 1978. </a:t>
            </a:r>
            <a:r>
              <a:rPr lang="en-US" sz="1500" i="1" dirty="0" err="1">
                <a:latin typeface="Times New Roman"/>
                <a:ea typeface="Times New Roman"/>
              </a:rPr>
              <a:t>Questia</a:t>
            </a:r>
            <a:r>
              <a:rPr lang="en-US" sz="1500" dirty="0">
                <a:latin typeface="Times New Roman"/>
                <a:ea typeface="Times New Roman"/>
              </a:rPr>
              <a:t>. Web. 19 Feb. 2013.</a:t>
            </a:r>
          </a:p>
          <a:p>
            <a:pPr indent="-457200">
              <a:lnSpc>
                <a:spcPct val="200000"/>
              </a:lnSpc>
              <a:spcBef>
                <a:spcPts val="0"/>
              </a:spcBef>
            </a:pPr>
            <a:r>
              <a:rPr lang="en-US" sz="1500" dirty="0" err="1">
                <a:latin typeface="Times New Roman"/>
                <a:ea typeface="Times New Roman"/>
              </a:rPr>
              <a:t>Rensberger</a:t>
            </a:r>
            <a:r>
              <a:rPr lang="en-US" sz="1500" dirty="0">
                <a:latin typeface="Times New Roman"/>
                <a:ea typeface="Times New Roman"/>
              </a:rPr>
              <a:t>, Boyce. </a:t>
            </a:r>
            <a:r>
              <a:rPr lang="en-US" sz="1500" i="1" dirty="0">
                <a:latin typeface="Times New Roman"/>
                <a:ea typeface="Times New Roman"/>
              </a:rPr>
              <a:t>Life Itself: Exploring the Realm of the Living Cell</a:t>
            </a:r>
            <a:r>
              <a:rPr lang="en-US" sz="1500" dirty="0">
                <a:latin typeface="Times New Roman"/>
                <a:ea typeface="Times New Roman"/>
              </a:rPr>
              <a:t>. New York: Oxford UP, 1996. </a:t>
            </a:r>
            <a:r>
              <a:rPr lang="en-US" sz="1500" i="1" dirty="0" err="1">
                <a:latin typeface="Times New Roman"/>
                <a:ea typeface="Times New Roman"/>
              </a:rPr>
              <a:t>Questia</a:t>
            </a:r>
            <a:r>
              <a:rPr lang="en-US" sz="1500" dirty="0">
                <a:latin typeface="Times New Roman"/>
                <a:ea typeface="Times New Roman"/>
              </a:rPr>
              <a:t>. Web. 19 Feb. 2013.</a:t>
            </a:r>
          </a:p>
          <a:p>
            <a:pPr indent="-457200">
              <a:lnSpc>
                <a:spcPct val="200000"/>
              </a:lnSpc>
              <a:spcBef>
                <a:spcPts val="0"/>
              </a:spcBef>
            </a:pPr>
            <a:r>
              <a:rPr lang="en-US" sz="1500" dirty="0" err="1">
                <a:latin typeface="Times New Roman"/>
                <a:ea typeface="Times New Roman"/>
              </a:rPr>
              <a:t>Resnik</a:t>
            </a:r>
            <a:r>
              <a:rPr lang="en-US" sz="1500" dirty="0">
                <a:latin typeface="Times New Roman"/>
                <a:ea typeface="Times New Roman"/>
              </a:rPr>
              <a:t>, David, Marsha </a:t>
            </a:r>
            <a:r>
              <a:rPr lang="en-US" sz="1500" dirty="0" err="1">
                <a:latin typeface="Times New Roman"/>
                <a:ea typeface="Times New Roman"/>
              </a:rPr>
              <a:t>Rehm</a:t>
            </a:r>
            <a:r>
              <a:rPr lang="en-US" sz="1500" dirty="0">
                <a:latin typeface="Times New Roman"/>
                <a:ea typeface="Times New Roman"/>
              </a:rPr>
              <a:t>, and Ben A. Rich. "Pain and Sickle Cell Anemia." </a:t>
            </a:r>
            <a:r>
              <a:rPr lang="en-US" sz="1500" i="1" dirty="0">
                <a:latin typeface="Times New Roman"/>
                <a:ea typeface="Times New Roman"/>
              </a:rPr>
              <a:t>The Hastings Center Report</a:t>
            </a:r>
            <a:r>
              <a:rPr lang="en-US" sz="1500" dirty="0">
                <a:latin typeface="Times New Roman"/>
                <a:ea typeface="Times New Roman"/>
              </a:rPr>
              <a:t> 31.3 (2001): 29. </a:t>
            </a:r>
            <a:r>
              <a:rPr lang="en-US" sz="1500" i="1" dirty="0" err="1">
                <a:latin typeface="Times New Roman"/>
                <a:ea typeface="Times New Roman"/>
              </a:rPr>
              <a:t>Questia</a:t>
            </a:r>
            <a:r>
              <a:rPr lang="en-US" sz="1500" dirty="0">
                <a:latin typeface="Times New Roman"/>
                <a:ea typeface="Times New Roman"/>
              </a:rPr>
              <a:t>. Web. 19 Feb. 2013.</a:t>
            </a:r>
          </a:p>
          <a:p>
            <a:pPr indent="-457200">
              <a:lnSpc>
                <a:spcPct val="200000"/>
              </a:lnSpc>
              <a:spcBef>
                <a:spcPts val="0"/>
              </a:spcBef>
            </a:pPr>
            <a:r>
              <a:rPr lang="en-US" sz="1500" dirty="0" smtClean="0">
                <a:latin typeface="Times New Roman"/>
                <a:ea typeface="Times New Roman"/>
              </a:rPr>
              <a:t>"Sickle Cell Disease." </a:t>
            </a:r>
            <a:r>
              <a:rPr lang="en-US" sz="1500" i="1" dirty="0" smtClean="0">
                <a:latin typeface="Times New Roman"/>
                <a:ea typeface="Times New Roman"/>
              </a:rPr>
              <a:t>The Columbia Encyclopedia</a:t>
            </a:r>
            <a:r>
              <a:rPr lang="en-US" sz="1500" dirty="0" smtClean="0">
                <a:latin typeface="Times New Roman"/>
                <a:ea typeface="Times New Roman"/>
              </a:rPr>
              <a:t>. 6th ed. 2012. </a:t>
            </a:r>
            <a:r>
              <a:rPr lang="en-US" sz="1500" i="1" dirty="0" err="1" smtClean="0">
                <a:latin typeface="Times New Roman"/>
                <a:ea typeface="Times New Roman"/>
              </a:rPr>
              <a:t>Questia</a:t>
            </a:r>
            <a:r>
              <a:rPr lang="en-US" sz="1500" dirty="0" smtClean="0">
                <a:latin typeface="Times New Roman"/>
                <a:ea typeface="Times New Roman"/>
              </a:rPr>
              <a:t>. Web. 19 Feb. 2013.</a:t>
            </a:r>
          </a:p>
          <a:p>
            <a:pPr indent="-457200">
              <a:lnSpc>
                <a:spcPct val="200000"/>
              </a:lnSpc>
              <a:spcBef>
                <a:spcPts val="0"/>
              </a:spcBef>
            </a:pPr>
            <a:endParaRPr lang="en-US" sz="1500" dirty="0">
              <a:latin typeface="Times New Roman"/>
              <a:ea typeface="Times New Roman"/>
            </a:endParaRPr>
          </a:p>
          <a:p>
            <a:pPr algn="l"/>
            <a:endParaRPr lang="en-US" dirty="0"/>
          </a:p>
        </p:txBody>
      </p:sp>
      <p:sp>
        <p:nvSpPr>
          <p:cNvPr id="2" name="Title 1"/>
          <p:cNvSpPr>
            <a:spLocks noGrp="1"/>
          </p:cNvSpPr>
          <p:nvPr>
            <p:ph type="title"/>
          </p:nvPr>
        </p:nvSpPr>
        <p:spPr>
          <a:xfrm>
            <a:off x="2514600" y="381000"/>
            <a:ext cx="4114800" cy="701040"/>
          </a:xfrm>
        </p:spPr>
        <p:txBody>
          <a:bodyPr/>
          <a:lstStyle/>
          <a:p>
            <a:r>
              <a:rPr lang="en-US" dirty="0" smtClean="0"/>
              <a:t>Work cited( Continued)</a:t>
            </a:r>
            <a:endParaRPr lang="en-US" dirty="0"/>
          </a:p>
        </p:txBody>
      </p:sp>
    </p:spTree>
    <p:extLst>
      <p:ext uri="{BB962C8B-B14F-4D97-AF65-F5344CB8AC3E}">
        <p14:creationId xmlns:p14="http://schemas.microsoft.com/office/powerpoint/2010/main" val="14662079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pPr algn="l"/>
            <a:r>
              <a:rPr lang="en-US" sz="1800" dirty="0" err="1"/>
              <a:t>Anionwu</a:t>
            </a:r>
            <a:r>
              <a:rPr lang="en-US" sz="1800" dirty="0"/>
              <a:t>, Elizabeth N., and Karl </a:t>
            </a:r>
            <a:r>
              <a:rPr lang="en-US" sz="1800" dirty="0" err="1"/>
              <a:t>Atkin</a:t>
            </a:r>
            <a:r>
              <a:rPr lang="en-US" sz="1800" dirty="0"/>
              <a:t>. </a:t>
            </a:r>
            <a:r>
              <a:rPr lang="en-US" sz="1800" i="1" dirty="0"/>
              <a:t>The Politics of Sickle Cell and </a:t>
            </a:r>
            <a:r>
              <a:rPr lang="en-US" sz="1800" i="1" dirty="0" err="1"/>
              <a:t>Thalassaemia</a:t>
            </a:r>
            <a:r>
              <a:rPr lang="en-US" sz="1800" dirty="0"/>
              <a:t>. Philadelphia: Open UP, 2001. </a:t>
            </a:r>
            <a:r>
              <a:rPr lang="en-US" sz="1800" i="1" dirty="0" err="1"/>
              <a:t>Questia</a:t>
            </a:r>
            <a:r>
              <a:rPr lang="en-US" sz="1800" dirty="0"/>
              <a:t>. Web. 9 Mar. 2013</a:t>
            </a:r>
            <a:r>
              <a:rPr lang="en-US" sz="1800" dirty="0" smtClean="0"/>
              <a:t>.</a:t>
            </a:r>
          </a:p>
          <a:p>
            <a:pPr algn="l"/>
            <a:endParaRPr lang="en-US" sz="1800" dirty="0"/>
          </a:p>
          <a:p>
            <a:pPr algn="l"/>
            <a:r>
              <a:rPr lang="en-US" sz="1800" dirty="0"/>
              <a:t>Block, Andrew R., Edwin F. Kremer, and </a:t>
            </a:r>
            <a:r>
              <a:rPr lang="en-US" sz="1800" dirty="0" err="1"/>
              <a:t>Ephrem</a:t>
            </a:r>
            <a:r>
              <a:rPr lang="en-US" sz="1800" dirty="0"/>
              <a:t> Fernandez, eds. </a:t>
            </a:r>
            <a:r>
              <a:rPr lang="en-US" sz="1800" i="1" dirty="0"/>
              <a:t>Handbook of Pain Syndromes: </a:t>
            </a:r>
            <a:r>
              <a:rPr lang="en-US" sz="1800" i="1" dirty="0" err="1"/>
              <a:t>Biopsychosocial</a:t>
            </a:r>
            <a:r>
              <a:rPr lang="en-US" sz="1800" i="1" dirty="0"/>
              <a:t> Perspectives</a:t>
            </a:r>
            <a:r>
              <a:rPr lang="en-US" sz="1800" dirty="0"/>
              <a:t>. Mahwah, NJ: Lawrence Erlbaum Associates, 1999. </a:t>
            </a:r>
            <a:r>
              <a:rPr lang="en-US" sz="1800" i="1" dirty="0" err="1"/>
              <a:t>Questia</a:t>
            </a:r>
            <a:r>
              <a:rPr lang="en-US" sz="1800" dirty="0"/>
              <a:t>. Web. 9 Mar. 2013</a:t>
            </a:r>
          </a:p>
          <a:p>
            <a:endParaRPr lang="en-US" dirty="0"/>
          </a:p>
        </p:txBody>
      </p:sp>
      <p:sp>
        <p:nvSpPr>
          <p:cNvPr id="3" name="Title 2"/>
          <p:cNvSpPr>
            <a:spLocks noGrp="1"/>
          </p:cNvSpPr>
          <p:nvPr>
            <p:ph type="title"/>
          </p:nvPr>
        </p:nvSpPr>
        <p:spPr/>
        <p:txBody>
          <a:bodyPr/>
          <a:lstStyle/>
          <a:p>
            <a:r>
              <a:rPr lang="en-US" dirty="0" smtClean="0"/>
              <a:t>Work Cited(continued)</a:t>
            </a:r>
            <a:endParaRPr lang="en-US" dirty="0"/>
          </a:p>
        </p:txBody>
      </p:sp>
    </p:spTree>
    <p:extLst>
      <p:ext uri="{BB962C8B-B14F-4D97-AF65-F5344CB8AC3E}">
        <p14:creationId xmlns:p14="http://schemas.microsoft.com/office/powerpoint/2010/main" val="35918589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effectLst>
            <a:glow rad="63500">
              <a:schemeClr val="accent1">
                <a:satMod val="175000"/>
              </a:schemeClr>
            </a:glow>
            <a:softEdge rad="12700"/>
          </a:effectLst>
        </p:spPr>
        <p:txBody>
          <a:bodyPr>
            <a:normAutofit fontScale="85000" lnSpcReduction="20000"/>
          </a:bodyPr>
          <a:lstStyle/>
          <a:p>
            <a:pPr algn="l"/>
            <a:r>
              <a:rPr lang="en-US"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Why should we know about blood circumstances ?</a:t>
            </a:r>
          </a:p>
          <a:p>
            <a:pPr algn="l"/>
            <a:endParaRPr lang="en-US" dirty="0" smtClean="0">
              <a:latin typeface="Times New Roman" pitchFamily="18" charset="0"/>
              <a:cs typeface="Times New Roman" pitchFamily="18" charset="0"/>
            </a:endParaRPr>
          </a:p>
          <a:p>
            <a:pPr marL="342900" lvl="1" indent="-342900" algn="l">
              <a:buFont typeface="Arial" pitchFamily="34" charset="0"/>
              <a:buChar char="•"/>
            </a:pPr>
            <a:r>
              <a:rPr lang="en-US" dirty="0" smtClean="0">
                <a:latin typeface="Times New Roman" pitchFamily="18" charset="0"/>
                <a:cs typeface="Times New Roman" pitchFamily="18" charset="0"/>
              </a:rPr>
              <a:t>Blood is an essential tool in our physiological system. If something is wrong with our blood, it may have a direct affect  on our health. These are often called </a:t>
            </a:r>
            <a:r>
              <a:rPr lang="en-US" i="1" dirty="0" smtClean="0">
                <a:latin typeface="Times New Roman" pitchFamily="18" charset="0"/>
                <a:cs typeface="Times New Roman" pitchFamily="18" charset="0"/>
              </a:rPr>
              <a:t>blood disorders. </a:t>
            </a:r>
          </a:p>
          <a:p>
            <a:pPr marL="342900" lvl="1" indent="-342900" algn="l">
              <a:buFont typeface="Arial" pitchFamily="34" charset="0"/>
              <a:buChar char="•"/>
            </a:pPr>
            <a:r>
              <a:rPr lang="en-US" dirty="0" smtClean="0">
                <a:latin typeface="Times New Roman" pitchFamily="18" charset="0"/>
                <a:cs typeface="Times New Roman" pitchFamily="18" charset="0"/>
              </a:rPr>
              <a:t>People may be affected with various blood disorders such as anemia, bleeding disorders ( e.g. hemophilia, blood clotting), and blood cancers (e.g. leukemia).</a:t>
            </a:r>
          </a:p>
          <a:p>
            <a:pPr marL="342900" lvl="1" indent="-342900" algn="l">
              <a:buFont typeface="Arial" pitchFamily="34" charset="0"/>
              <a:buChar char="•"/>
            </a:pPr>
            <a:r>
              <a:rPr lang="en-US" dirty="0" smtClean="0">
                <a:latin typeface="Times New Roman" pitchFamily="18" charset="0"/>
                <a:cs typeface="Times New Roman" pitchFamily="18" charset="0"/>
              </a:rPr>
              <a:t>One of the most severe cases of blood disorders are known as </a:t>
            </a:r>
            <a:r>
              <a:rPr lang="en-US" i="1" dirty="0" smtClean="0">
                <a:latin typeface="Times New Roman" pitchFamily="18" charset="0"/>
                <a:cs typeface="Times New Roman" pitchFamily="18" charset="0"/>
              </a:rPr>
              <a:t>Sickle Cell Anemia, </a:t>
            </a:r>
            <a:r>
              <a:rPr lang="en-US" dirty="0" smtClean="0">
                <a:latin typeface="Times New Roman" pitchFamily="18" charset="0"/>
                <a:cs typeface="Times New Roman" pitchFamily="18" charset="0"/>
              </a:rPr>
              <a:t>which is the case we are covering today.</a:t>
            </a:r>
            <a:endParaRPr lang="en-US" i="1" dirty="0" smtClean="0">
              <a:latin typeface="Times New Roman" pitchFamily="18" charset="0"/>
              <a:cs typeface="Times New Roman" pitchFamily="18" charset="0"/>
            </a:endParaRPr>
          </a:p>
          <a:p>
            <a:pPr algn="l"/>
            <a:r>
              <a:rPr lang="en-US" i="1" dirty="0" smtClean="0">
                <a:latin typeface="Times New Roman" pitchFamily="18" charset="0"/>
                <a:cs typeface="Times New Roman" pitchFamily="18" charset="0"/>
              </a:rPr>
              <a:t> </a:t>
            </a:r>
            <a:endParaRPr lang="en-US" i="1" dirty="0">
              <a:latin typeface="Times New Roman" pitchFamily="18" charset="0"/>
              <a:cs typeface="Times New Roman" pitchFamily="18" charset="0"/>
            </a:endParaRPr>
          </a:p>
        </p:txBody>
      </p:sp>
      <p:sp>
        <p:nvSpPr>
          <p:cNvPr id="2" name="Title 1"/>
          <p:cNvSpPr>
            <a:spLocks noGrp="1"/>
          </p:cNvSpPr>
          <p:nvPr>
            <p:ph type="title"/>
          </p:nvPr>
        </p:nvSpPr>
        <p:spPr/>
        <p:txBody>
          <a:bodyPr/>
          <a:lstStyle/>
          <a:p>
            <a:r>
              <a:rPr lang="en-US" dirty="0" smtClean="0"/>
              <a:t>Introduction </a:t>
            </a:r>
            <a:endParaRPr lang="en-US" dirty="0"/>
          </a:p>
        </p:txBody>
      </p:sp>
      <p:pic>
        <p:nvPicPr>
          <p:cNvPr id="8" name="Content Placeholder 7"/>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4800600" y="2514600"/>
            <a:ext cx="3717925" cy="3017043"/>
          </a:xfrm>
          <a:prstGeom prst="roundRect">
            <a:avLst>
              <a:gd name="adj" fmla="val 16667"/>
            </a:avLst>
          </a:prstGeom>
          <a:ln>
            <a:noFill/>
          </a:ln>
          <a:effectLst>
            <a:outerShdw blurRad="76200" dist="38100" dir="7800000" algn="tl" rotWithShape="0">
              <a:srgbClr val="000000">
                <a:alpha val="40000"/>
              </a:srgbClr>
            </a:outerShdw>
            <a:softEdge rad="31750"/>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4953569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5181600" y="2361460"/>
            <a:ext cx="3505200" cy="3505940"/>
          </a:xfrm>
        </p:spPr>
      </p:pic>
      <p:sp>
        <p:nvSpPr>
          <p:cNvPr id="5" name="Content Placeholder 4"/>
          <p:cNvSpPr>
            <a:spLocks noGrp="1"/>
          </p:cNvSpPr>
          <p:nvPr>
            <p:ph sz="quarter" idx="14"/>
          </p:nvPr>
        </p:nvSpPr>
        <p:spPr>
          <a:xfrm>
            <a:off x="838200" y="2743200"/>
            <a:ext cx="4023360" cy="3124200"/>
          </a:xfrm>
        </p:spPr>
        <p:txBody>
          <a:bodyPr/>
          <a:lstStyle/>
          <a:p>
            <a:pPr algn="l"/>
            <a:r>
              <a:rPr lang="en-US" dirty="0" smtClean="0">
                <a:latin typeface="Times New Roman" pitchFamily="18" charset="0"/>
                <a:cs typeface="Times New Roman" pitchFamily="18" charset="0"/>
              </a:rPr>
              <a:t>Inherited Blood Disorder</a:t>
            </a:r>
          </a:p>
          <a:p>
            <a:pPr marL="342900" lvl="1" indent="-342900" algn="l">
              <a:buFont typeface="Arial" pitchFamily="34" charset="0"/>
              <a:buChar char="•"/>
            </a:pPr>
            <a:r>
              <a:rPr lang="en-US" dirty="0" smtClean="0">
                <a:latin typeface="Times New Roman" pitchFamily="18" charset="0"/>
                <a:cs typeface="Times New Roman" pitchFamily="18" charset="0"/>
              </a:rPr>
              <a:t>Change in Hemoglobin</a:t>
            </a:r>
          </a:p>
          <a:p>
            <a:pPr marL="342900" lvl="1" indent="-342900" algn="l">
              <a:buFont typeface="Arial" pitchFamily="34" charset="0"/>
              <a:buChar char="•"/>
            </a:pPr>
            <a:r>
              <a:rPr lang="en-US" dirty="0" smtClean="0">
                <a:latin typeface="Times New Roman" pitchFamily="18" charset="0"/>
                <a:cs typeface="Times New Roman" pitchFamily="18" charset="0"/>
              </a:rPr>
              <a:t>Change in Shape of Normal red blood cells</a:t>
            </a:r>
          </a:p>
          <a:p>
            <a:pPr marL="342900" lvl="1" indent="-342900" algn="l">
              <a:buFont typeface="Arial" pitchFamily="34" charset="0"/>
              <a:buChar char="•"/>
            </a:pPr>
            <a:r>
              <a:rPr lang="en-US" dirty="0" smtClean="0">
                <a:latin typeface="Times New Roman" pitchFamily="18" charset="0"/>
                <a:cs typeface="Times New Roman" pitchFamily="18" charset="0"/>
              </a:rPr>
              <a:t>Blood Clusters</a:t>
            </a:r>
          </a:p>
          <a:p>
            <a:pPr marL="342900" lvl="1" indent="-342900" algn="l">
              <a:buFont typeface="Arial" pitchFamily="34" charset="0"/>
              <a:buChar char="•"/>
            </a:pPr>
            <a:r>
              <a:rPr lang="en-US" dirty="0" smtClean="0">
                <a:latin typeface="Times New Roman" pitchFamily="18" charset="0"/>
                <a:cs typeface="Times New Roman" pitchFamily="18" charset="0"/>
              </a:rPr>
              <a:t>Deoxygenated organs</a:t>
            </a:r>
          </a:p>
          <a:p>
            <a:pPr lvl="2"/>
            <a:endParaRPr lang="en-US" dirty="0" smtClean="0"/>
          </a:p>
          <a:p>
            <a:pPr lvl="2" algn="l"/>
            <a:endParaRPr lang="en-US" dirty="0" smtClean="0"/>
          </a:p>
          <a:p>
            <a:pPr lvl="2" algn="l"/>
            <a:endParaRPr lang="en-US" dirty="0"/>
          </a:p>
        </p:txBody>
      </p:sp>
      <p:sp>
        <p:nvSpPr>
          <p:cNvPr id="2" name="Title 1"/>
          <p:cNvSpPr>
            <a:spLocks noGrp="1"/>
          </p:cNvSpPr>
          <p:nvPr>
            <p:ph type="title"/>
          </p:nvPr>
        </p:nvSpPr>
        <p:spPr/>
        <p:txBody>
          <a:bodyPr/>
          <a:lstStyle/>
          <a:p>
            <a:r>
              <a:rPr lang="en-US" dirty="0" smtClean="0"/>
              <a:t>What is Sickle cell anemia ?</a:t>
            </a:r>
            <a:endParaRPr lang="en-US" dirty="0"/>
          </a:p>
        </p:txBody>
      </p:sp>
    </p:spTree>
    <p:extLst>
      <p:ext uri="{BB962C8B-B14F-4D97-AF65-F5344CB8AC3E}">
        <p14:creationId xmlns:p14="http://schemas.microsoft.com/office/powerpoint/2010/main" val="25978235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533400" y="2514600"/>
            <a:ext cx="4023360" cy="4005072"/>
          </a:xfrm>
        </p:spPr>
        <p:txBody>
          <a:bodyPr/>
          <a:lstStyle/>
          <a:p>
            <a:pPr algn="l"/>
            <a:r>
              <a:rPr lang="en-US" sz="2400" dirty="0" smtClean="0">
                <a:latin typeface="Times New Roman" pitchFamily="18" charset="0"/>
                <a:cs typeface="Times New Roman" pitchFamily="18" charset="0"/>
              </a:rPr>
              <a:t>Inheritance</a:t>
            </a:r>
          </a:p>
          <a:p>
            <a:pPr marL="342900" lvl="1" indent="-342900" algn="l">
              <a:buFont typeface="Arial" pitchFamily="34" charset="0"/>
              <a:buChar char="•"/>
            </a:pPr>
            <a:r>
              <a:rPr lang="en-US" dirty="0" smtClean="0">
                <a:latin typeface="Times New Roman" pitchFamily="18" charset="0"/>
                <a:cs typeface="Times New Roman" pitchFamily="18" charset="0"/>
              </a:rPr>
              <a:t>Inherited from parents</a:t>
            </a:r>
          </a:p>
          <a:p>
            <a:pPr marL="342900" lvl="1" indent="-342900" algn="l">
              <a:buFont typeface="Arial" pitchFamily="34" charset="0"/>
              <a:buChar char="•"/>
            </a:pPr>
            <a:r>
              <a:rPr lang="en-US" dirty="0" smtClean="0">
                <a:latin typeface="Times New Roman" pitchFamily="18" charset="0"/>
                <a:cs typeface="Times New Roman" pitchFamily="18" charset="0"/>
              </a:rPr>
              <a:t>Ex; Blood type, eye color, height, skin color, etc…</a:t>
            </a:r>
          </a:p>
          <a:p>
            <a:pPr marL="342900" lvl="1" indent="-342900" algn="l">
              <a:buFont typeface="Arial" pitchFamily="34" charset="0"/>
              <a:buChar char="•"/>
            </a:pPr>
            <a:r>
              <a:rPr lang="en-US" dirty="0" smtClean="0">
                <a:latin typeface="Times New Roman" pitchFamily="18" charset="0"/>
                <a:cs typeface="Times New Roman" pitchFamily="18" charset="0"/>
              </a:rPr>
              <a:t>Hemoglobin are also inherited</a:t>
            </a:r>
          </a:p>
          <a:p>
            <a:pPr algn="l"/>
            <a:r>
              <a:rPr lang="en-US" dirty="0" smtClean="0">
                <a:latin typeface="Times New Roman" pitchFamily="18" charset="0"/>
                <a:cs typeface="Times New Roman" pitchFamily="18" charset="0"/>
              </a:rPr>
              <a:t>       </a:t>
            </a:r>
          </a:p>
          <a:p>
            <a:pPr marL="342900" lvl="1" indent="-342900" algn="l">
              <a:buFont typeface="Arial" pitchFamily="34" charset="0"/>
              <a:buChar char="•"/>
            </a:pPr>
            <a:endParaRPr lang="en-US" dirty="0" smtClean="0">
              <a:latin typeface="Times New Roman" pitchFamily="18" charset="0"/>
              <a:cs typeface="Times New Roman" pitchFamily="18" charset="0"/>
            </a:endParaRPr>
          </a:p>
          <a:p>
            <a:pPr marL="342900" lvl="1" indent="-342900" algn="l">
              <a:buFont typeface="Arial" pitchFamily="34" charset="0"/>
              <a:buChar char="•"/>
            </a:pPr>
            <a:endParaRPr lang="en-US" dirty="0">
              <a:latin typeface="Times New Roman" pitchFamily="18" charset="0"/>
              <a:cs typeface="Times New Roman" pitchFamily="18" charset="0"/>
            </a:endParaRPr>
          </a:p>
        </p:txBody>
      </p:sp>
      <p:pic>
        <p:nvPicPr>
          <p:cNvPr id="5" name="Content Placeholder 4"/>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4664075" y="2684980"/>
            <a:ext cx="4022725" cy="2677078"/>
          </a:xfrm>
        </p:spPr>
      </p:pic>
      <p:sp>
        <p:nvSpPr>
          <p:cNvPr id="2" name="Title 1"/>
          <p:cNvSpPr>
            <a:spLocks noGrp="1"/>
          </p:cNvSpPr>
          <p:nvPr>
            <p:ph type="title"/>
          </p:nvPr>
        </p:nvSpPr>
        <p:spPr>
          <a:xfrm>
            <a:off x="2514600" y="914400"/>
            <a:ext cx="4114800" cy="701040"/>
          </a:xfrm>
        </p:spPr>
        <p:txBody>
          <a:bodyPr/>
          <a:lstStyle/>
          <a:p>
            <a:r>
              <a:rPr lang="en-US" dirty="0" smtClean="0"/>
              <a:t>Sickle cell Inheritance</a:t>
            </a:r>
            <a:endParaRPr lang="en-US" dirty="0"/>
          </a:p>
        </p:txBody>
      </p:sp>
    </p:spTree>
    <p:extLst>
      <p:ext uri="{BB962C8B-B14F-4D97-AF65-F5344CB8AC3E}">
        <p14:creationId xmlns:p14="http://schemas.microsoft.com/office/powerpoint/2010/main" val="1660552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457200" y="3200400"/>
            <a:ext cx="4023360" cy="4005072"/>
          </a:xfrm>
        </p:spPr>
        <p:txBody>
          <a:bodyPr/>
          <a:lstStyle/>
          <a:p>
            <a:pPr algn="l"/>
            <a:r>
              <a:rPr lang="en-US" sz="2400" dirty="0" smtClean="0"/>
              <a:t>Sickle cell inheritance</a:t>
            </a:r>
          </a:p>
          <a:p>
            <a:pPr marL="342900" indent="-342900" algn="l">
              <a:buFont typeface="Arial" pitchFamily="34" charset="0"/>
              <a:buChar char="•"/>
            </a:pPr>
            <a:r>
              <a:rPr lang="en-US" dirty="0" smtClean="0"/>
              <a:t>HBA ( Normal hemoglobin) and HBS ( Defective Hemoglobin)</a:t>
            </a:r>
          </a:p>
          <a:p>
            <a:pPr marL="342900" indent="-342900" algn="l">
              <a:buFont typeface="Arial" pitchFamily="34" charset="0"/>
              <a:buChar char="•"/>
            </a:pPr>
            <a:endParaRPr lang="en-US" dirty="0" smtClean="0"/>
          </a:p>
          <a:p>
            <a:pPr marL="342900" indent="-342900" algn="l">
              <a:buFont typeface="Arial" pitchFamily="34" charset="0"/>
              <a:buChar char="•"/>
            </a:pPr>
            <a:r>
              <a:rPr lang="en-US" dirty="0" smtClean="0"/>
              <a:t>Normal(HBA) vs. Affected(HBS)</a:t>
            </a:r>
          </a:p>
          <a:p>
            <a:pPr marL="342900" indent="-342900" algn="l">
              <a:buFont typeface="Arial" pitchFamily="34" charset="0"/>
              <a:buChar char="•"/>
            </a:pPr>
            <a:endParaRPr lang="en-US" dirty="0"/>
          </a:p>
          <a:p>
            <a:pPr marL="342900" indent="-342900" algn="l">
              <a:buFont typeface="Arial" pitchFamily="34" charset="0"/>
              <a:buChar char="•"/>
            </a:pPr>
            <a:endParaRPr lang="en-US" dirty="0" smtClean="0"/>
          </a:p>
          <a:p>
            <a:pPr marL="342900" indent="-342900" algn="l">
              <a:buFont typeface="Arial" pitchFamily="34" charset="0"/>
              <a:buChar char="•"/>
            </a:pPr>
            <a:endParaRPr lang="en-US" dirty="0" smtClean="0"/>
          </a:p>
          <a:p>
            <a:pPr algn="l"/>
            <a:endParaRPr lang="en-US" dirty="0" smtClean="0"/>
          </a:p>
          <a:p>
            <a:pPr marL="342900" indent="-342900" algn="l">
              <a:buFont typeface="Arial" pitchFamily="34" charset="0"/>
              <a:buChar char="•"/>
            </a:pPr>
            <a:endParaRPr lang="en-US" dirty="0" smtClean="0"/>
          </a:p>
          <a:p>
            <a:pPr algn="l"/>
            <a:endParaRPr lang="en-US" dirty="0"/>
          </a:p>
        </p:txBody>
      </p:sp>
      <p:pic>
        <p:nvPicPr>
          <p:cNvPr id="5" name="Content Placeholder 4"/>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4876800" y="2438400"/>
            <a:ext cx="3746333" cy="3581400"/>
          </a:xfrm>
        </p:spPr>
      </p:pic>
      <p:sp>
        <p:nvSpPr>
          <p:cNvPr id="2" name="Title 1"/>
          <p:cNvSpPr>
            <a:spLocks noGrp="1"/>
          </p:cNvSpPr>
          <p:nvPr>
            <p:ph type="title"/>
          </p:nvPr>
        </p:nvSpPr>
        <p:spPr/>
        <p:txBody>
          <a:bodyPr/>
          <a:lstStyle/>
          <a:p>
            <a:r>
              <a:rPr lang="en-US" dirty="0" smtClean="0"/>
              <a:t>Sickle cell inheritance(continued)</a:t>
            </a:r>
            <a:endParaRPr lang="en-US" dirty="0"/>
          </a:p>
        </p:txBody>
      </p:sp>
    </p:spTree>
    <p:extLst>
      <p:ext uri="{BB962C8B-B14F-4D97-AF65-F5344CB8AC3E}">
        <p14:creationId xmlns:p14="http://schemas.microsoft.com/office/powerpoint/2010/main" val="39827343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228600" y="2209800"/>
            <a:ext cx="4328160" cy="4005072"/>
          </a:xfrm>
        </p:spPr>
        <p:txBody>
          <a:bodyPr/>
          <a:lstStyle/>
          <a:p>
            <a:pPr marL="342900" indent="-342900" algn="l">
              <a:buFont typeface="Arial" pitchFamily="34" charset="0"/>
              <a:buChar char="•"/>
            </a:pPr>
            <a:r>
              <a:rPr lang="en-US" dirty="0" smtClean="0"/>
              <a:t>Common in people from Africa, South/Central America, Mediterranean countries, and parts of the Middle Eastern region.</a:t>
            </a:r>
          </a:p>
          <a:p>
            <a:pPr algn="l"/>
            <a:endParaRPr lang="en-US" dirty="0"/>
          </a:p>
          <a:p>
            <a:pPr marL="342900" indent="-342900" algn="l">
              <a:buFont typeface="Arial" pitchFamily="34" charset="0"/>
              <a:buChar char="•"/>
            </a:pPr>
            <a:r>
              <a:rPr lang="en-US" dirty="0" smtClean="0"/>
              <a:t>72,000 affected in USA where 2</a:t>
            </a:r>
          </a:p>
          <a:p>
            <a:pPr algn="l"/>
            <a:r>
              <a:rPr lang="en-US" dirty="0"/>
              <a:t> </a:t>
            </a:r>
            <a:r>
              <a:rPr lang="en-US" dirty="0" smtClean="0"/>
              <a:t>    million are carriers</a:t>
            </a:r>
          </a:p>
          <a:p>
            <a:pPr marL="342900" indent="-342900" algn="l">
              <a:buFont typeface="Arial" pitchFamily="34" charset="0"/>
              <a:buChar char="•"/>
            </a:pPr>
            <a:endParaRPr lang="en-US" dirty="0"/>
          </a:p>
          <a:p>
            <a:pPr marL="342900" indent="-342900" algn="l">
              <a:buFont typeface="Arial" pitchFamily="34" charset="0"/>
              <a:buChar char="•"/>
            </a:pPr>
            <a:r>
              <a:rPr lang="en-US" dirty="0" smtClean="0"/>
              <a:t>1 in 500 blacks affected, 1 in 12 carrying the trait.</a:t>
            </a:r>
          </a:p>
          <a:p>
            <a:pPr algn="l"/>
            <a:endParaRPr lang="en-US" dirty="0"/>
          </a:p>
        </p:txBody>
      </p:sp>
      <p:sp>
        <p:nvSpPr>
          <p:cNvPr id="2" name="Title 1"/>
          <p:cNvSpPr>
            <a:spLocks noGrp="1"/>
          </p:cNvSpPr>
          <p:nvPr>
            <p:ph type="title"/>
          </p:nvPr>
        </p:nvSpPr>
        <p:spPr/>
        <p:txBody>
          <a:bodyPr/>
          <a:lstStyle/>
          <a:p>
            <a:r>
              <a:rPr lang="en-US" dirty="0" smtClean="0"/>
              <a:t>Who is at risk ?</a:t>
            </a:r>
            <a:endParaRPr lang="en-US" dirty="0"/>
          </a:p>
        </p:txBody>
      </p:sp>
      <p:pic>
        <p:nvPicPr>
          <p:cNvPr id="7" name="Content Placeholder 6"/>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4648200" y="2819400"/>
            <a:ext cx="3733800" cy="2438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2820811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normAutofit/>
          </a:bodyPr>
          <a:lstStyle/>
          <a:p>
            <a:pPr algn="l"/>
            <a:r>
              <a:rPr lang="en-US" sz="2400" dirty="0" smtClean="0"/>
              <a:t>Signs and Symptoms</a:t>
            </a:r>
          </a:p>
          <a:p>
            <a:pPr marL="342900" indent="-342900" algn="l">
              <a:buFont typeface="Arial" pitchFamily="34" charset="0"/>
              <a:buChar char="•"/>
            </a:pPr>
            <a:r>
              <a:rPr lang="en-US" dirty="0" smtClean="0"/>
              <a:t>Signs occur after 4 months( infants)</a:t>
            </a:r>
          </a:p>
          <a:p>
            <a:pPr algn="l"/>
            <a:endParaRPr lang="en-US" dirty="0" smtClean="0"/>
          </a:p>
          <a:p>
            <a:pPr marL="342900" indent="-342900" algn="l">
              <a:buFont typeface="Arial" pitchFamily="34" charset="0"/>
              <a:buChar char="•"/>
            </a:pPr>
            <a:r>
              <a:rPr lang="en-US" dirty="0" smtClean="0"/>
              <a:t>Anemia ; Fatigue, shortness of breath, paleness.</a:t>
            </a:r>
          </a:p>
          <a:p>
            <a:pPr algn="l"/>
            <a:r>
              <a:rPr lang="en-US" dirty="0" smtClean="0"/>
              <a:t>  </a:t>
            </a:r>
          </a:p>
          <a:p>
            <a:pPr marL="342900" indent="-342900" algn="l">
              <a:buFont typeface="Arial" pitchFamily="34" charset="0"/>
              <a:buChar char="•"/>
            </a:pPr>
            <a:r>
              <a:rPr lang="en-US" dirty="0" smtClean="0"/>
              <a:t>Severe Pain ; Sudden pain in bones, lungs, joints, etc….</a:t>
            </a:r>
          </a:p>
          <a:p>
            <a:pPr marL="342900" indent="-342900" algn="l">
              <a:buFont typeface="Arial" pitchFamily="34" charset="0"/>
              <a:buChar char="•"/>
            </a:pPr>
            <a:endParaRPr lang="en-US" dirty="0"/>
          </a:p>
          <a:p>
            <a:pPr marL="342900" indent="-342900" algn="l">
              <a:buFont typeface="Arial" pitchFamily="34" charset="0"/>
              <a:buChar char="•"/>
            </a:pPr>
            <a:endParaRPr lang="en-US" dirty="0"/>
          </a:p>
        </p:txBody>
      </p:sp>
      <p:sp>
        <p:nvSpPr>
          <p:cNvPr id="2" name="Title 1"/>
          <p:cNvSpPr>
            <a:spLocks noGrp="1"/>
          </p:cNvSpPr>
          <p:nvPr>
            <p:ph type="title"/>
          </p:nvPr>
        </p:nvSpPr>
        <p:spPr/>
        <p:txBody>
          <a:bodyPr/>
          <a:lstStyle/>
          <a:p>
            <a:r>
              <a:rPr lang="en-US" dirty="0" smtClean="0"/>
              <a:t>Is it harmful? </a:t>
            </a:r>
            <a:endParaRPr lang="en-US" dirty="0"/>
          </a:p>
        </p:txBody>
      </p:sp>
      <p:pic>
        <p:nvPicPr>
          <p:cNvPr id="7" name="Content Placeholder 6"/>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4724400" y="2514600"/>
            <a:ext cx="3886200" cy="2810669"/>
          </a:xfrm>
        </p:spPr>
      </p:pic>
    </p:spTree>
    <p:extLst>
      <p:ext uri="{BB962C8B-B14F-4D97-AF65-F5344CB8AC3E}">
        <p14:creationId xmlns:p14="http://schemas.microsoft.com/office/powerpoint/2010/main" val="30162604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normAutofit/>
          </a:bodyPr>
          <a:lstStyle/>
          <a:p>
            <a:pPr algn="l"/>
            <a:r>
              <a:rPr lang="en-US" sz="2400" dirty="0" smtClean="0"/>
              <a:t>Acute chest syndrome</a:t>
            </a:r>
          </a:p>
          <a:p>
            <a:pPr marL="342900" lvl="6" indent="-342900" algn="l">
              <a:buFont typeface="Arial" pitchFamily="34" charset="0"/>
              <a:buChar char="•"/>
            </a:pPr>
            <a:r>
              <a:rPr lang="en-US" sz="1800" dirty="0" smtClean="0"/>
              <a:t>Sickle cells trapped in lungs</a:t>
            </a:r>
          </a:p>
          <a:p>
            <a:pPr marL="342900" lvl="5" indent="-342900" algn="l">
              <a:buFont typeface="Arial" pitchFamily="34" charset="0"/>
              <a:buChar char="•"/>
            </a:pPr>
            <a:endParaRPr lang="en-US" sz="1800" dirty="0"/>
          </a:p>
          <a:p>
            <a:pPr lvl="5" algn="l"/>
            <a:r>
              <a:rPr lang="en-US" sz="2400" dirty="0" smtClean="0">
                <a:solidFill>
                  <a:schemeClr val="tx1"/>
                </a:solidFill>
              </a:rPr>
              <a:t>Priapism</a:t>
            </a:r>
          </a:p>
          <a:p>
            <a:pPr marL="342900" lvl="7" indent="-342900" algn="l">
              <a:buFont typeface="Arial" pitchFamily="34" charset="0"/>
              <a:buChar char="•"/>
            </a:pPr>
            <a:r>
              <a:rPr lang="en-US" sz="1800" dirty="0" smtClean="0">
                <a:solidFill>
                  <a:schemeClr val="tx1"/>
                </a:solidFill>
              </a:rPr>
              <a:t>Unwanted erections</a:t>
            </a:r>
          </a:p>
          <a:p>
            <a:pPr marL="342900" lvl="7" indent="-342900" algn="l">
              <a:buFont typeface="Arial" pitchFamily="34" charset="0"/>
              <a:buChar char="•"/>
            </a:pPr>
            <a:endParaRPr lang="en-US" sz="1800" dirty="0">
              <a:solidFill>
                <a:schemeClr val="tx1"/>
              </a:solidFill>
            </a:endParaRPr>
          </a:p>
          <a:p>
            <a:pPr lvl="7" algn="l"/>
            <a:r>
              <a:rPr lang="en-US" sz="2400" dirty="0" smtClean="0">
                <a:solidFill>
                  <a:schemeClr val="tx1"/>
                </a:solidFill>
              </a:rPr>
              <a:t>Organ Failure</a:t>
            </a:r>
          </a:p>
          <a:p>
            <a:pPr marL="285750" lvl="7" indent="-285750" algn="l">
              <a:buFont typeface="Arial" pitchFamily="34" charset="0"/>
              <a:buChar char="•"/>
            </a:pPr>
            <a:r>
              <a:rPr lang="en-US" sz="1800" dirty="0" smtClean="0">
                <a:solidFill>
                  <a:schemeClr val="tx1"/>
                </a:solidFill>
              </a:rPr>
              <a:t>Lungs, liver, kidneys </a:t>
            </a:r>
          </a:p>
          <a:p>
            <a:pPr marL="342900" lvl="7" indent="-342900" algn="l">
              <a:buFont typeface="Arial" pitchFamily="34" charset="0"/>
              <a:buChar char="•"/>
            </a:pPr>
            <a:endParaRPr lang="en-US" sz="2400" dirty="0"/>
          </a:p>
        </p:txBody>
      </p:sp>
      <p:pic>
        <p:nvPicPr>
          <p:cNvPr id="5" name="Content Placeholder 4"/>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4267200" y="2743200"/>
            <a:ext cx="3768956" cy="2514600"/>
          </a:xfrm>
        </p:spPr>
      </p:pic>
      <p:sp>
        <p:nvSpPr>
          <p:cNvPr id="2" name="Title 1"/>
          <p:cNvSpPr>
            <a:spLocks noGrp="1"/>
          </p:cNvSpPr>
          <p:nvPr>
            <p:ph type="title"/>
          </p:nvPr>
        </p:nvSpPr>
        <p:spPr/>
        <p:txBody>
          <a:bodyPr/>
          <a:lstStyle/>
          <a:p>
            <a:r>
              <a:rPr lang="en-US" dirty="0" smtClean="0"/>
              <a:t>Complications of Sickle cell anemia</a:t>
            </a:r>
            <a:endParaRPr lang="en-US" dirty="0"/>
          </a:p>
        </p:txBody>
      </p:sp>
    </p:spTree>
    <p:extLst>
      <p:ext uri="{BB962C8B-B14F-4D97-AF65-F5344CB8AC3E}">
        <p14:creationId xmlns:p14="http://schemas.microsoft.com/office/powerpoint/2010/main" val="33948993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3"/>
          </p:nvPr>
        </p:nvSpPr>
        <p:spPr>
          <a:xfrm>
            <a:off x="990600" y="2971800"/>
            <a:ext cx="4023360" cy="4005072"/>
          </a:xfrm>
        </p:spPr>
        <p:txBody>
          <a:bodyPr>
            <a:normAutofit/>
          </a:bodyPr>
          <a:lstStyle/>
          <a:p>
            <a:pPr algn="l"/>
            <a:r>
              <a:rPr lang="en-US" sz="2400" dirty="0" smtClean="0"/>
              <a:t>Poor and Urban people</a:t>
            </a:r>
          </a:p>
          <a:p>
            <a:pPr marL="342900" indent="-342900" algn="l">
              <a:buFont typeface="Arial" pitchFamily="34" charset="0"/>
              <a:buChar char="•"/>
            </a:pPr>
            <a:r>
              <a:rPr lang="en-US" sz="1800" dirty="0"/>
              <a:t>A</a:t>
            </a:r>
            <a:r>
              <a:rPr lang="en-US" sz="1800" dirty="0" smtClean="0"/>
              <a:t>ffected</a:t>
            </a:r>
          </a:p>
          <a:p>
            <a:pPr marL="342900" indent="-342900" algn="l">
              <a:buFont typeface="Arial" pitchFamily="34" charset="0"/>
              <a:buChar char="•"/>
            </a:pPr>
            <a:r>
              <a:rPr lang="en-US" sz="1800" dirty="0" smtClean="0"/>
              <a:t>Social, emotional, academic and family issues arises. </a:t>
            </a:r>
          </a:p>
          <a:p>
            <a:pPr marL="342900" indent="-342900" algn="l">
              <a:buFont typeface="Arial" pitchFamily="34" charset="0"/>
              <a:buChar char="•"/>
            </a:pPr>
            <a:r>
              <a:rPr lang="en-US" sz="1800" dirty="0" smtClean="0"/>
              <a:t>Anxiety and depression</a:t>
            </a:r>
            <a:endParaRPr lang="en-US" sz="1800" dirty="0"/>
          </a:p>
        </p:txBody>
      </p:sp>
      <p:pic>
        <p:nvPicPr>
          <p:cNvPr id="6" name="Content Placeholder 5"/>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4800600" y="2590800"/>
            <a:ext cx="4022725" cy="2681816"/>
          </a:xfrm>
        </p:spPr>
      </p:pic>
      <p:sp>
        <p:nvSpPr>
          <p:cNvPr id="2" name="Title 1"/>
          <p:cNvSpPr>
            <a:spLocks noGrp="1"/>
          </p:cNvSpPr>
          <p:nvPr>
            <p:ph type="title"/>
          </p:nvPr>
        </p:nvSpPr>
        <p:spPr/>
        <p:txBody>
          <a:bodyPr/>
          <a:lstStyle/>
          <a:p>
            <a:r>
              <a:rPr lang="en-US" dirty="0" smtClean="0"/>
              <a:t>Physiological problems</a:t>
            </a:r>
            <a:endParaRPr lang="en-US" dirty="0"/>
          </a:p>
        </p:txBody>
      </p:sp>
    </p:spTree>
    <p:extLst>
      <p:ext uri="{BB962C8B-B14F-4D97-AF65-F5344CB8AC3E}">
        <p14:creationId xmlns:p14="http://schemas.microsoft.com/office/powerpoint/2010/main" val="391826823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lackTie">
  <a:themeElements>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Black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BlackTie">
      <a:fillStyleLst>
        <a:solidFill>
          <a:schemeClr val="phClr"/>
        </a:solidFill>
        <a:gradFill rotWithShape="1">
          <a:gsLst>
            <a:gs pos="0">
              <a:schemeClr val="phClr">
                <a:tint val="45000"/>
                <a:satMod val="220000"/>
              </a:schemeClr>
            </a:gs>
            <a:gs pos="30000">
              <a:schemeClr val="phClr">
                <a:tint val="61000"/>
                <a:satMod val="220000"/>
              </a:schemeClr>
            </a:gs>
            <a:gs pos="45000">
              <a:schemeClr val="phClr">
                <a:tint val="66000"/>
                <a:satMod val="240000"/>
              </a:schemeClr>
            </a:gs>
            <a:gs pos="55000">
              <a:schemeClr val="phClr">
                <a:tint val="66000"/>
                <a:satMod val="220000"/>
              </a:schemeClr>
            </a:gs>
            <a:gs pos="73000">
              <a:schemeClr val="phClr">
                <a:tint val="61000"/>
                <a:satMod val="220000"/>
              </a:schemeClr>
            </a:gs>
            <a:gs pos="100000">
              <a:schemeClr val="phClr">
                <a:tint val="45000"/>
                <a:satMod val="220000"/>
              </a:schemeClr>
            </a:gs>
          </a:gsLst>
          <a:lin ang="950000" scaled="1"/>
        </a:gradFill>
        <a:gradFill rotWithShape="1">
          <a:gsLst>
            <a:gs pos="0">
              <a:schemeClr val="phClr">
                <a:shade val="63000"/>
                <a:satMod val="110000"/>
              </a:schemeClr>
            </a:gs>
            <a:gs pos="30000">
              <a:schemeClr val="phClr">
                <a:shade val="90000"/>
                <a:satMod val="120000"/>
              </a:schemeClr>
            </a:gs>
            <a:gs pos="45000">
              <a:schemeClr val="phClr">
                <a:shade val="100000"/>
                <a:satMod val="128000"/>
              </a:schemeClr>
            </a:gs>
            <a:gs pos="55000">
              <a:schemeClr val="phClr">
                <a:shade val="100000"/>
                <a:satMod val="128000"/>
              </a:schemeClr>
            </a:gs>
            <a:gs pos="73000">
              <a:schemeClr val="phClr">
                <a:shade val="90000"/>
                <a:satMod val="120000"/>
              </a:schemeClr>
            </a:gs>
            <a:gs pos="100000">
              <a:schemeClr val="phClr">
                <a:shade val="63000"/>
                <a:satMod val="11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7150" dist="38100" dir="5400000" algn="br" rotWithShape="0">
              <a:srgbClr val="000000">
                <a:alpha val="57000"/>
              </a:srgbClr>
            </a:outerShdw>
          </a:effectLst>
          <a:scene3d>
            <a:camera prst="orthographicFront">
              <a:rot lat="0" lon="0" rev="0"/>
            </a:camera>
            <a:lightRig rig="twoPt" dir="t">
              <a:rot lat="0" lon="0" rev="1800000"/>
            </a:lightRig>
          </a:scene3d>
          <a:sp3d>
            <a:bevelT w="44450" h="31750" prst="coolSlant"/>
          </a:sp3d>
        </a:effectStyle>
      </a:effectStyleLst>
      <a:bgFillStyleLst>
        <a:solidFill>
          <a:schemeClr val="phClr"/>
        </a:solidFill>
        <a:blipFill rotWithShape="1">
          <a:blip xmlns:r="http://schemas.openxmlformats.org/officeDocument/2006/relationships" r:embed="rId1">
            <a:duotone>
              <a:schemeClr val="phClr">
                <a:tint val="95000"/>
              </a:schemeClr>
              <a:schemeClr val="phClr">
                <a:shade val="20000"/>
              </a:schemeClr>
            </a:duotone>
          </a:blip>
          <a:stretch/>
        </a:blipFill>
        <a:gradFill rotWithShape="1">
          <a:gsLst>
            <a:gs pos="0">
              <a:schemeClr val="phClr">
                <a:tint val="40000"/>
                <a:satMod val="350000"/>
              </a:schemeClr>
            </a:gs>
            <a:gs pos="40000">
              <a:schemeClr val="phClr">
                <a:tint val="45000"/>
                <a:shade val="99000"/>
                <a:satMod val="350000"/>
              </a:schemeClr>
            </a:gs>
            <a:gs pos="100000">
              <a:schemeClr val="phClr">
                <a:shade val="30000"/>
                <a:satMod val="255000"/>
              </a:schemeClr>
            </a:gs>
          </a:gsLst>
          <a:path path="circle">
            <a:fillToRect l="50000" t="-80000" r="50000" b="18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Black Tie</Template>
  <TotalTime>832</TotalTime>
  <Words>1827</Words>
  <Application>Microsoft Office PowerPoint</Application>
  <PresentationFormat>On-screen Show (4:3)</PresentationFormat>
  <Paragraphs>123</Paragraphs>
  <Slides>16</Slides>
  <Notes>13</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BlackTie</vt:lpstr>
      <vt:lpstr>Medical Research  Mohammed Khalil AlMohri Mrs. Timm 12D 10/3/2013</vt:lpstr>
      <vt:lpstr>Introduction </vt:lpstr>
      <vt:lpstr>What is Sickle cell anemia ?</vt:lpstr>
      <vt:lpstr>Sickle cell Inheritance</vt:lpstr>
      <vt:lpstr>Sickle cell inheritance(continued)</vt:lpstr>
      <vt:lpstr>Who is at risk ?</vt:lpstr>
      <vt:lpstr>Is it harmful? </vt:lpstr>
      <vt:lpstr>Complications of Sickle cell anemia</vt:lpstr>
      <vt:lpstr>Physiological problems</vt:lpstr>
      <vt:lpstr>Physiological problems (continued)</vt:lpstr>
      <vt:lpstr>Treatments</vt:lpstr>
      <vt:lpstr>Further Treatments</vt:lpstr>
      <vt:lpstr>Conclusion</vt:lpstr>
      <vt:lpstr>Work Cited</vt:lpstr>
      <vt:lpstr>Work cited( Continued)</vt:lpstr>
      <vt:lpstr>Work Cited(continued)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Vaio</dc:creator>
  <cp:lastModifiedBy>Vaio</cp:lastModifiedBy>
  <cp:revision>44</cp:revision>
  <dcterms:created xsi:type="dcterms:W3CDTF">2013-03-09T12:12:36Z</dcterms:created>
  <dcterms:modified xsi:type="dcterms:W3CDTF">2013-03-11T08:22:40Z</dcterms:modified>
</cp:coreProperties>
</file>